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7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Urbanist" panose="020B0A04040200000203" pitchFamily="34" charset="77"/>
      <p:regular r:id="rId24"/>
      <p:bold r:id="rId25"/>
      <p:italic r:id="rId26"/>
      <p:boldItalic r:id="rId27"/>
    </p:embeddedFont>
    <p:embeddedFont>
      <p:font typeface="Urbanist Medium" panose="020B0A04040200000203" pitchFamily="34" charset="77"/>
      <p:regular r:id="rId28"/>
      <p:bold r:id="rId29"/>
      <p:italic r:id="rId30"/>
      <p:boldItalic r:id="rId31"/>
    </p:embeddedFont>
    <p:embeddedFont>
      <p:font typeface="Urbanist SemiBold" panose="020B0A04040200000203" pitchFamily="34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56"/>
  </p:normalViewPr>
  <p:slideViewPr>
    <p:cSldViewPr snapToGrid="0">
      <p:cViewPr>
        <p:scale>
          <a:sx n="118" d="100"/>
          <a:sy n="118" d="100"/>
        </p:scale>
        <p:origin x="464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eae751a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eae751a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aeae751af3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aeae751af3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eae751af3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eae751af3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aeae751af3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aeae751af3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aeae751af3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aeae751af3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aebdfbc78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aebdfbc78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aeae751af3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aeae751af3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aebdfbc78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aebdfbc78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aebdfbc78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aebdfbc78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aebdfbc78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aebdfbc78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ebdfbc78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ebdfbc78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eae751af3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eae751af3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>
          <a:extLst>
            <a:ext uri="{FF2B5EF4-FFF2-40B4-BE49-F238E27FC236}">
              <a16:creationId xmlns:a16="http://schemas.microsoft.com/office/drawing/2014/main" id="{E605DF25-3A4A-45D3-FF24-04CA4BAF6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ebdfbc78d_1_20:notes">
            <a:extLst>
              <a:ext uri="{FF2B5EF4-FFF2-40B4-BE49-F238E27FC236}">
                <a16:creationId xmlns:a16="http://schemas.microsoft.com/office/drawing/2014/main" id="{CD9EA43C-7665-8FFF-3A89-D5FA140F23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ebdfbc78d_1_20:notes">
            <a:extLst>
              <a:ext uri="{FF2B5EF4-FFF2-40B4-BE49-F238E27FC236}">
                <a16:creationId xmlns:a16="http://schemas.microsoft.com/office/drawing/2014/main" id="{03B3185E-342E-6802-DA28-8668C69D8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9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aeae751af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aeae751af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aeae751af3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aeae751af3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aeae751af3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aeae751af3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eae751af3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aeae751af3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aeae751af3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aeae751af3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eae751af3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eae751af3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aeae751af3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aeae751af3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LT 1">
  <p:cSld name="BLANK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l="3133" t="16785" r="7834" b="8145"/>
          <a:stretch/>
        </p:blipFill>
        <p:spPr>
          <a:xfrm rot="10800000" flipH="1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10800000" flipH="1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5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6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7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8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rt big title and body">
  <p:cSld name="BLANK_1_1_1_1_1_1_1_1_1_1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1" descr="Oval black shapes against a shadowy background. "/>
          <p:cNvPicPr preferRelativeResize="0"/>
          <p:nvPr/>
        </p:nvPicPr>
        <p:blipFill rotWithShape="1">
          <a:blip r:embed="rId2">
            <a:alphaModFix/>
          </a:blip>
          <a:srcRect l="17240" t="34" r="25038" b="42245"/>
          <a:stretch/>
        </p:blipFill>
        <p:spPr>
          <a:xfrm>
            <a:off x="0" y="-289"/>
            <a:ext cx="9144000" cy="51441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11"/>
          <p:cNvSpPr txBox="1">
            <a:spLocks noGrp="1"/>
          </p:cNvSpPr>
          <p:nvPr>
            <p:ph type="subTitle" idx="1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63" name="Google Shape;163;p11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2">
  <p:cSld name="BLANK_1_1_1_1_1_1_1_1_1_1_1_1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4" name="Google Shape;174;p12"/>
          <p:cNvSpPr>
            <a:spLocks noGrp="1"/>
          </p:cNvSpPr>
          <p:nvPr>
            <p:ph type="pic" idx="2"/>
          </p:nvPr>
        </p:nvSpPr>
        <p:spPr>
          <a:xfrm>
            <a:off x="5342000" y="457200"/>
            <a:ext cx="3573300" cy="39954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subTitle" idx="6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9" name="Google Shape;179;p12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cards">
  <p:cSld name="CUSTOM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2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3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4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5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6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7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8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9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rot="-5400000" flipH="1">
              <a:off x="498725" y="2069800"/>
              <a:ext cx="103500" cy="103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cards">
  <p:cSld name="CUSTOM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14"/>
          <p:cNvSpPr txBox="1">
            <a:spLocks noGrp="1"/>
          </p:cNvSpPr>
          <p:nvPr>
            <p:ph type="title" idx="4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ubTitle" idx="5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0" name="Google Shape;210;p14"/>
          <p:cNvSpPr txBox="1">
            <a:spLocks noGrp="1"/>
          </p:cNvSpPr>
          <p:nvPr>
            <p:ph type="subTitle" idx="6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 idx="7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subTitle" idx="8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subTitle" idx="9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 idx="13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4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5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 idx="16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17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18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7_1_1_1_1_1_1_1_1_1_1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r="15469" b="14588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15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subTitle" idx="4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5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6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title" idx="7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8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body" idx="9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title" idx="13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14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body" idx="15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 idx="16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17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body" idx="18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19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s">
  <p:cSld name="CUSTOM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6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52" name="Google Shape;252;p16"/>
          <p:cNvSpPr>
            <a:spLocks noGrp="1"/>
          </p:cNvSpPr>
          <p:nvPr>
            <p:ph type="pic" idx="5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6"/>
          <p:cNvSpPr txBox="1">
            <a:spLocks noGrp="1"/>
          </p:cNvSpPr>
          <p:nvPr>
            <p:ph type="body" idx="6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body" idx="7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subTitle" idx="8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">
  <p:cSld name="CUSTOM_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name="adj" fmla="val 9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name="adj" fmla="val 674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name="adj" fmla="val 96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name="adj" fmla="val 13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>
            <a:spLocks noGrp="1"/>
          </p:cNvSpPr>
          <p:nvPr>
            <p:ph type="pic" idx="4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7"/>
          <p:cNvSpPr txBox="1">
            <a:spLocks noGrp="1"/>
          </p:cNvSpPr>
          <p:nvPr>
            <p:ph type="subTitle" idx="5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9" name="Google Shape;269;p17"/>
          <p:cNvSpPr txBox="1">
            <a:spLocks noGrp="1"/>
          </p:cNvSpPr>
          <p:nvPr>
            <p:ph type="body" idx="6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7"/>
          <p:cNvSpPr txBox="1">
            <a:spLocks noGrp="1"/>
          </p:cNvSpPr>
          <p:nvPr>
            <p:ph type="subTitle" idx="7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71" name="Google Shape;271;p17"/>
          <p:cNvSpPr txBox="1">
            <a:spLocks noGrp="1"/>
          </p:cNvSpPr>
          <p:nvPr>
            <p:ph type="body" idx="8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17"/>
          <p:cNvSpPr txBox="1">
            <a:spLocks noGrp="1"/>
          </p:cNvSpPr>
          <p:nvPr>
            <p:ph type="subTitle" idx="9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75" name="Google Shape;275;p17"/>
          <p:cNvSpPr txBox="1">
            <a:spLocks noGrp="1"/>
          </p:cNvSpPr>
          <p:nvPr>
            <p:ph type="body" idx="13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>
            <a:spLocks noGrp="1"/>
          </p:cNvSpPr>
          <p:nvPr>
            <p:ph type="subTitle" idx="14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0" name="Google Shape;280;p17"/>
          <p:cNvSpPr txBox="1">
            <a:spLocks noGrp="1"/>
          </p:cNvSpPr>
          <p:nvPr>
            <p:ph type="subTitle" idx="15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subTitle" idx="16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subTitle" idx="17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8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19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20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CUSTOM_4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>
            <a:spLocks noGrp="1"/>
          </p:cNvSpPr>
          <p:nvPr>
            <p:ph type="body" idx="1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body" idx="2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3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4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5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body" idx="6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7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8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7" name="Google Shape;297;p18"/>
          <p:cNvSpPr txBox="1">
            <a:spLocks noGrp="1"/>
          </p:cNvSpPr>
          <p:nvPr>
            <p:ph type="subTitle" idx="9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18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13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14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15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16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17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18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19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20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21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22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23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subTitle" idx="24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subTitle" idx="25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26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 ">
  <p:cSld name="CUSTOM_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8" name="Google Shape;318;p19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9" name="Google Shape;319;p19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>
            <a:spLocks noGrp="1"/>
          </p:cNvSpPr>
          <p:nvPr>
            <p:ph type="subTitle" idx="4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9"/>
          <p:cNvSpPr txBox="1">
            <a:spLocks noGrp="1"/>
          </p:cNvSpPr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9"/>
          <p:cNvSpPr txBox="1">
            <a:spLocks noGrp="1"/>
          </p:cNvSpPr>
          <p:nvPr>
            <p:ph type="subTitle" idx="5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subTitle" idx="6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title" idx="7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28" name="Google Shape;328;p19"/>
          <p:cNvSpPr txBox="1">
            <a:spLocks noGrp="1"/>
          </p:cNvSpPr>
          <p:nvPr>
            <p:ph type="title" idx="8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9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0" name="Google Shape;330;p19"/>
          <p:cNvSpPr txBox="1">
            <a:spLocks noGrp="1"/>
          </p:cNvSpPr>
          <p:nvPr>
            <p:ph type="subTitle" idx="13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4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15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ALT 1">
  <p:cSld name="BLANK_1_1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5" name="Google Shape;355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values">
  <p:cSld name="BLANK_1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4"/>
          <p:cNvSpPr txBox="1">
            <a:spLocks noGrp="1"/>
          </p:cNvSpPr>
          <p:nvPr>
            <p:ph type="subTitle" idx="5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6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7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8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9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3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3" name="Google Shape;373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nd image ALT 2">
  <p:cSld name="CUSTOM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>
            <a:spLocks noGrp="1"/>
          </p:cNvSpPr>
          <p:nvPr>
            <p:ph type="pic" idx="2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3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5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6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1">
  <p:cSld name="BLANK_1_1_1_1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6"/>
          <p:cNvSpPr>
            <a:spLocks noGrp="1"/>
          </p:cNvSpPr>
          <p:nvPr>
            <p:ph type="pic" idx="2"/>
          </p:nvPr>
        </p:nvSpPr>
        <p:spPr>
          <a:xfrm>
            <a:off x="4523050" y="7379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6"/>
          <p:cNvSpPr>
            <a:spLocks noGrp="1"/>
          </p:cNvSpPr>
          <p:nvPr>
            <p:ph type="pic" idx="3"/>
          </p:nvPr>
        </p:nvSpPr>
        <p:spPr>
          <a:xfrm>
            <a:off x="6752100" y="7377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6"/>
          <p:cNvSpPr>
            <a:spLocks noGrp="1"/>
          </p:cNvSpPr>
          <p:nvPr>
            <p:ph type="pic" idx="4"/>
          </p:nvPr>
        </p:nvSpPr>
        <p:spPr>
          <a:xfrm>
            <a:off x="4523050" y="2158000"/>
            <a:ext cx="4394100" cy="2282700"/>
          </a:xfrm>
          <a:prstGeom prst="roundRect">
            <a:avLst>
              <a:gd name="adj" fmla="val 610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8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ALT 1">
  <p:cSld name="BLANK_1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r="15469" b="14588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7"/>
          <p:cNvSpPr txBox="1">
            <a:spLocks noGrp="1"/>
          </p:cNvSpPr>
          <p:nvPr>
            <p:ph type="subTitle" idx="4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5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6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7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8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9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3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14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5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16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subTitle" idx="17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subTitle" idx="18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s">
  <p:cSld name="BLANK_1_1_1_1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>
            <a:spLocks noGrp="1"/>
          </p:cNvSpPr>
          <p:nvPr>
            <p:ph type="pic" idx="2"/>
          </p:nvPr>
        </p:nvSpPr>
        <p:spPr>
          <a:xfrm>
            <a:off x="46189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>
            <a:spLocks noGrp="1"/>
          </p:cNvSpPr>
          <p:nvPr>
            <p:ph type="subTitle" idx="1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6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4" name="Google Shape;104;p8"/>
          <p:cNvSpPr>
            <a:spLocks noGrp="1"/>
          </p:cNvSpPr>
          <p:nvPr>
            <p:ph type="pic" idx="7"/>
          </p:nvPr>
        </p:nvSpPr>
        <p:spPr>
          <a:xfrm>
            <a:off x="608070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>
            <a:spLocks noGrp="1"/>
          </p:cNvSpPr>
          <p:nvPr>
            <p:ph type="subTitle" idx="8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9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7" name="Google Shape;107;p8"/>
          <p:cNvSpPr>
            <a:spLocks noGrp="1"/>
          </p:cNvSpPr>
          <p:nvPr>
            <p:ph type="pic" idx="13"/>
          </p:nvPr>
        </p:nvSpPr>
        <p:spPr>
          <a:xfrm>
            <a:off x="75424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>
            <a:spLocks noGrp="1"/>
          </p:cNvSpPr>
          <p:nvPr>
            <p:ph type="subTitle" idx="14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subTitle" idx="15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0" name="Google Shape;110;p8"/>
          <p:cNvSpPr>
            <a:spLocks noGrp="1"/>
          </p:cNvSpPr>
          <p:nvPr>
            <p:ph type="pic" idx="16"/>
          </p:nvPr>
        </p:nvSpPr>
        <p:spPr>
          <a:xfrm>
            <a:off x="46189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>
            <a:spLocks noGrp="1"/>
          </p:cNvSpPr>
          <p:nvPr>
            <p:ph type="subTitle" idx="17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subTitle" idx="18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3" name="Google Shape;113;p8"/>
          <p:cNvSpPr>
            <a:spLocks noGrp="1"/>
          </p:cNvSpPr>
          <p:nvPr>
            <p:ph type="pic" idx="19"/>
          </p:nvPr>
        </p:nvSpPr>
        <p:spPr>
          <a:xfrm>
            <a:off x="608070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>
            <a:spLocks noGrp="1"/>
          </p:cNvSpPr>
          <p:nvPr>
            <p:ph type="subTitle" idx="20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subTitle" idx="21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6" name="Google Shape;116;p8"/>
          <p:cNvSpPr>
            <a:spLocks noGrp="1"/>
          </p:cNvSpPr>
          <p:nvPr>
            <p:ph type="pic" idx="22"/>
          </p:nvPr>
        </p:nvSpPr>
        <p:spPr>
          <a:xfrm>
            <a:off x="75424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>
            <a:spLocks noGrp="1"/>
          </p:cNvSpPr>
          <p:nvPr>
            <p:ph type="subTitle" idx="23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24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LT 2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>
            <a:spLocks noGrp="1"/>
          </p:cNvSpPr>
          <p:nvPr>
            <p:ph type="pic" idx="2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ds w/ images">
  <p:cSld name="BLANK_1_1_1_1_1_1_1_1_1_1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" name="Google Shape;141;p10"/>
          <p:cNvSpPr>
            <a:spLocks noGrp="1"/>
          </p:cNvSpPr>
          <p:nvPr>
            <p:ph type="pic" idx="4"/>
          </p:nvPr>
        </p:nvSpPr>
        <p:spPr>
          <a:xfrm>
            <a:off x="4267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>
            <a:spLocks noGrp="1"/>
          </p:cNvSpPr>
          <p:nvPr>
            <p:ph type="subTitle" idx="5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6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7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45" name="Google Shape;145;p10"/>
          <p:cNvSpPr>
            <a:spLocks noGrp="1"/>
          </p:cNvSpPr>
          <p:nvPr>
            <p:ph type="pic" idx="8"/>
          </p:nvPr>
        </p:nvSpPr>
        <p:spPr>
          <a:xfrm>
            <a:off x="26218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>
            <a:spLocks noGrp="1"/>
          </p:cNvSpPr>
          <p:nvPr>
            <p:ph type="subTitle" idx="9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ubTitle" idx="13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body" idx="14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49" name="Google Shape;149;p10"/>
          <p:cNvSpPr>
            <a:spLocks noGrp="1"/>
          </p:cNvSpPr>
          <p:nvPr>
            <p:ph type="pic" idx="15"/>
          </p:nvPr>
        </p:nvSpPr>
        <p:spPr>
          <a:xfrm>
            <a:off x="48169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>
            <a:spLocks noGrp="1"/>
          </p:cNvSpPr>
          <p:nvPr>
            <p:ph type="subTitle" idx="16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1" name="Google Shape;151;p10"/>
          <p:cNvSpPr txBox="1">
            <a:spLocks noGrp="1"/>
          </p:cNvSpPr>
          <p:nvPr>
            <p:ph type="subTitle" idx="17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body" idx="18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53" name="Google Shape;153;p10"/>
          <p:cNvSpPr>
            <a:spLocks noGrp="1"/>
          </p:cNvSpPr>
          <p:nvPr>
            <p:ph type="pic" idx="19"/>
          </p:nvPr>
        </p:nvSpPr>
        <p:spPr>
          <a:xfrm>
            <a:off x="70120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>
            <a:spLocks noGrp="1"/>
          </p:cNvSpPr>
          <p:nvPr>
            <p:ph type="subTitle" idx="20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subTitle" idx="21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body" idx="22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BLOCH EQUATION COMPUTATIONAL SIMULATION AND LOW FIELD STRENGTH NMR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8" name="Google Shape;438;p41"/>
          <p:cNvSpPr txBox="1">
            <a:spLocks noGrp="1"/>
          </p:cNvSpPr>
          <p:nvPr>
            <p:ph type="subTitle" idx="1"/>
          </p:nvPr>
        </p:nvSpPr>
        <p:spPr>
          <a:xfrm>
            <a:off x="222300" y="2754488"/>
            <a:ext cx="4402800" cy="252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Harvard College CHEM 10</a:t>
            </a:r>
            <a:endParaRPr sz="30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39" name="Google Shape;439;p41"/>
          <p:cNvSpPr txBox="1">
            <a:spLocks noGrp="1"/>
          </p:cNvSpPr>
          <p:nvPr>
            <p:ph type="subTitle" idx="5"/>
          </p:nvPr>
        </p:nvSpPr>
        <p:spPr>
          <a:xfrm>
            <a:off x="-86875" y="3243900"/>
            <a:ext cx="3490500" cy="752400"/>
          </a:xfrm>
          <a:prstGeom prst="rect">
            <a:avLst/>
          </a:prstGeom>
        </p:spPr>
        <p:txBody>
          <a:bodyPr spcFirstLastPara="1" wrap="square" lIns="300950" tIns="300950" rIns="300950" bIns="3009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/>
              <a:t>Abel Bellows</a:t>
            </a:r>
            <a:endParaRPr sz="24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539" name="Google Shape;539;p50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540" name="Google Shape;540;p50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sp>
        <p:nvSpPr>
          <p:cNvPr id="541" name="Google Shape;541;p50"/>
          <p:cNvSpPr txBox="1">
            <a:spLocks noGrp="1"/>
          </p:cNvSpPr>
          <p:nvPr>
            <p:ph type="title"/>
          </p:nvPr>
        </p:nvSpPr>
        <p:spPr>
          <a:xfrm>
            <a:off x="320624" y="457200"/>
            <a:ext cx="8595075" cy="981792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use Bloch Procession to study molecules?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2" name="Google Shape;542;p5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20625" y="1450992"/>
                <a:ext cx="7754100" cy="2760741"/>
              </a:xfrm>
              <a:prstGeom prst="rect">
                <a:avLst/>
              </a:prstGeom>
            </p:spPr>
            <p:txBody>
              <a:bodyPr spcFirstLastPara="1" wrap="square" lIns="0" tIns="0" rIns="91425" bIns="91425" anchor="t" anchorCtr="0">
                <a:spAutoFit/>
              </a:bodyPr>
              <a:lstStyle/>
              <a:p>
                <a:pPr marL="457200" lvl="0" indent="-45720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" dirty="0"/>
                  <a:t>and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" dirty="0"/>
                  <a:t>are determined by the chemical environment around a nucleolus. If we could measure the procession of </a:t>
                </a:r>
                <a:r>
                  <a:rPr lang="en" b="1" dirty="0">
                    <a:latin typeface="Urbanist"/>
                    <a:ea typeface="Urbanist"/>
                    <a:cs typeface="Urbanist"/>
                    <a:sym typeface="Urbanist"/>
                  </a:rPr>
                  <a:t>M</a:t>
                </a:r>
                <a:r>
                  <a:rPr lang="en" dirty="0"/>
                  <a:t>, we could learn about a nucleus’ position in a molecule.</a:t>
                </a:r>
                <a:endParaRPr dirty="0"/>
              </a:p>
            </p:txBody>
          </p:sp>
        </mc:Choice>
        <mc:Fallback>
          <p:sp>
            <p:nvSpPr>
              <p:cNvPr id="542" name="Google Shape;542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0625" y="1450992"/>
                <a:ext cx="7754100" cy="2760741"/>
              </a:xfrm>
              <a:prstGeom prst="rect">
                <a:avLst/>
              </a:prstGeom>
              <a:blipFill>
                <a:blip r:embed="rId3"/>
                <a:stretch>
                  <a:fillRect l="-2782" t="-7798"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548" name="Google Shape;548;p51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549" name="Google Shape;549;p51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pic>
        <p:nvPicPr>
          <p:cNvPr id="551" name="Google Shape;5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925" y="152400"/>
            <a:ext cx="5061674" cy="452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1;p50">
            <a:extLst>
              <a:ext uri="{FF2B5EF4-FFF2-40B4-BE49-F238E27FC236}">
                <a16:creationId xmlns:a16="http://schemas.microsoft.com/office/drawing/2014/main" id="{09596F89-386F-0A10-013E-E3A1CB25081B}"/>
              </a:ext>
            </a:extLst>
          </p:cNvPr>
          <p:cNvSpPr txBox="1">
            <a:spLocks/>
          </p:cNvSpPr>
          <p:nvPr/>
        </p:nvSpPr>
        <p:spPr>
          <a:xfrm>
            <a:off x="476507" y="354169"/>
            <a:ext cx="2989245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400" b="0" i="0" u="none" strike="noStrike" cap="none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600" b="0" i="0" u="none" strike="noStrike" cap="none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600" b="0" i="0" u="none" strike="noStrike" cap="none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600" b="0" i="0" u="none" strike="noStrike" cap="none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600" b="0" i="0" u="none" strike="noStrike" cap="none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600" b="0" i="0" u="none" strike="noStrike" cap="none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600" b="0" i="0" u="none" strike="noStrike" cap="none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600" b="0" i="0" u="none" strike="noStrike" cap="none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600" b="0" i="0" u="none" strike="noStrike" cap="none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-US" dirty="0"/>
              <a:t>NMR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35670-AA50-AB14-CC42-7AEECC50CC53}"/>
                  </a:ext>
                </a:extLst>
              </p:cNvPr>
              <p:cNvSpPr txBox="1"/>
              <p:nvPr/>
            </p:nvSpPr>
            <p:spPr>
              <a:xfrm>
                <a:off x="12337" y="891469"/>
                <a:ext cx="3917587" cy="4170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 sample is placed in a strong B field of around 10T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The effective B field is temporarily changed by applying an RF pulse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The RF pulse knocks down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processes around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according to the Bloch Equations.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The changing emf is converted into an electric signal</a:t>
                </a:r>
                <a:br>
                  <a:rPr lang="en-US" sz="2500" dirty="0">
                    <a:solidFill>
                      <a:schemeClr val="bg1"/>
                    </a:solidFill>
                  </a:rPr>
                </a:br>
                <a:endParaRPr 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35670-AA50-AB14-CC42-7AEECC50C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" y="891469"/>
                <a:ext cx="3917587" cy="4170372"/>
              </a:xfrm>
              <a:prstGeom prst="rect">
                <a:avLst/>
              </a:prstGeom>
              <a:blipFill>
                <a:blip r:embed="rId4"/>
                <a:stretch>
                  <a:fillRect l="-968" t="-912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2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557" name="Google Shape;557;p52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558" name="Google Shape;558;p52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sp>
        <p:nvSpPr>
          <p:cNvPr id="559" name="Google Shape;559;p52"/>
          <p:cNvSpPr txBox="1">
            <a:spLocks noGrp="1"/>
          </p:cNvSpPr>
          <p:nvPr>
            <p:ph type="title"/>
          </p:nvPr>
        </p:nvSpPr>
        <p:spPr>
          <a:xfrm>
            <a:off x="320624" y="228600"/>
            <a:ext cx="8595075" cy="1871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Fast Fourier Transform (FFT) </a:t>
            </a:r>
            <a:r>
              <a:rPr lang="en" dirty="0"/>
              <a:t>of </a:t>
            </a:r>
            <a:r>
              <a:rPr lang="en" b="1" dirty="0"/>
              <a:t>Free Induction Decay (FID) </a:t>
            </a:r>
            <a:r>
              <a:rPr lang="en" dirty="0"/>
              <a:t>signal is the </a:t>
            </a:r>
            <a:r>
              <a:rPr lang="en" b="1" dirty="0"/>
              <a:t>NMR spectrum</a:t>
            </a:r>
            <a:r>
              <a:rPr lang="en" dirty="0"/>
              <a:t>. Its peaks reveal the </a:t>
            </a:r>
            <a:r>
              <a:rPr lang="en" b="1" dirty="0"/>
              <a:t>chemical structure of a given molecule. </a:t>
            </a:r>
            <a:endParaRPr b="1" dirty="0"/>
          </a:p>
        </p:txBody>
      </p:sp>
      <p:pic>
        <p:nvPicPr>
          <p:cNvPr id="560" name="Google Shape;560;p52" title="Screenshot 2025-12-08 at 4.57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2700"/>
            <a:ext cx="2370330" cy="227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2" title="Screenshot 2025-12-08 at 4.57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130" y="2252700"/>
            <a:ext cx="2981525" cy="22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2" title="Screenshot 2025-12-08 at 4.58.1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9055" y="2446175"/>
            <a:ext cx="3182544" cy="189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568" name="Google Shape;568;p53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sp>
        <p:nvSpPr>
          <p:cNvPr id="569" name="Google Shape;569;p53"/>
          <p:cNvSpPr txBox="1">
            <a:spLocks noGrp="1"/>
          </p:cNvSpPr>
          <p:nvPr>
            <p:ph type="title"/>
          </p:nvPr>
        </p:nvSpPr>
        <p:spPr>
          <a:xfrm>
            <a:off x="226650" y="228600"/>
            <a:ext cx="4394100" cy="1426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Bloch Equation/NMR Simulator</a:t>
            </a:r>
            <a:endParaRPr dirty="0"/>
          </a:p>
        </p:txBody>
      </p:sp>
      <p:sp>
        <p:nvSpPr>
          <p:cNvPr id="571" name="Google Shape;571;p53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Harvard College</a:t>
            </a:r>
            <a:endParaRPr/>
          </a:p>
        </p:txBody>
      </p:sp>
      <p:pic>
        <p:nvPicPr>
          <p:cNvPr id="572" name="Google Shape;572;p53" title="Screenshot 2025-12-08 at 5.20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090" y="152401"/>
            <a:ext cx="2833387" cy="45235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7C2F2-4939-3EFE-160B-18DE677694A6}"/>
                  </a:ext>
                </a:extLst>
              </p:cNvPr>
              <p:cNvSpPr txBox="1"/>
              <p:nvPr/>
            </p:nvSpPr>
            <p:spPr>
              <a:xfrm>
                <a:off x="0" y="1575352"/>
                <a:ext cx="5732529" cy="3277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bg1"/>
                    </a:solidFill>
                  </a:rPr>
                  <a:t>Demonstrates behavior of processing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300" dirty="0">
                    <a:solidFill>
                      <a:schemeClr val="bg1"/>
                    </a:solidFill>
                  </a:rPr>
                  <a:t>in NMR machine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bg1"/>
                    </a:solidFill>
                  </a:rPr>
                  <a:t>Configure all aspects of the device including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𝐷𝐸𝑉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300" dirty="0">
                  <a:solidFill>
                    <a:schemeClr val="bg1"/>
                  </a:solidFill>
                </a:endParaRP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bg1"/>
                    </a:solidFill>
                  </a:rPr>
                  <a:t>Send RF pulses with specified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effective</m:t>
                        </m:r>
                      </m:sub>
                    </m:sSub>
                  </m:oMath>
                </a14:m>
                <a:endParaRPr lang="en-US" sz="2300" dirty="0">
                  <a:solidFill>
                    <a:schemeClr val="bg1"/>
                  </a:solidFill>
                </a:endParaRP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bg1"/>
                    </a:solidFill>
                  </a:rPr>
                  <a:t>Source code and detailed instructions at https://</a:t>
                </a:r>
                <a:r>
                  <a:rPr lang="en-US" sz="2300" dirty="0" err="1">
                    <a:solidFill>
                      <a:schemeClr val="bg1"/>
                    </a:solidFill>
                  </a:rPr>
                  <a:t>github.com</a:t>
                </a:r>
                <a:r>
                  <a:rPr lang="en-US" sz="2300" dirty="0">
                    <a:solidFill>
                      <a:schemeClr val="bg1"/>
                    </a:solidFill>
                  </a:rPr>
                  <a:t>/abellows50/CHEM10_NMR_PROJECT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7C2F2-4939-3EFE-160B-18DE67769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5352"/>
                <a:ext cx="5732529" cy="3277820"/>
              </a:xfrm>
              <a:prstGeom prst="rect">
                <a:avLst/>
              </a:prstGeom>
              <a:blipFill>
                <a:blip r:embed="rId4"/>
                <a:stretch>
                  <a:fillRect l="-1549" t="-1154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sp>
        <p:nvSpPr>
          <p:cNvPr id="578" name="Google Shape;578;p54"/>
          <p:cNvSpPr txBox="1">
            <a:spLocks noGrp="1"/>
          </p:cNvSpPr>
          <p:nvPr>
            <p:ph type="title"/>
          </p:nvPr>
        </p:nvSpPr>
        <p:spPr>
          <a:xfrm>
            <a:off x="226650" y="228600"/>
            <a:ext cx="43941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 of Code</a:t>
            </a:r>
            <a:endParaRPr/>
          </a:p>
        </p:txBody>
      </p:sp>
      <p:sp>
        <p:nvSpPr>
          <p:cNvPr id="579" name="Google Shape;579;p54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580" name="Google Shape;580;p54"/>
          <p:cNvSpPr/>
          <p:nvPr/>
        </p:nvSpPr>
        <p:spPr>
          <a:xfrm>
            <a:off x="593475" y="800725"/>
            <a:ext cx="1736400" cy="109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1" name="Google Shape;581;p54"/>
          <p:cNvSpPr txBox="1"/>
          <p:nvPr/>
        </p:nvSpPr>
        <p:spPr>
          <a:xfrm>
            <a:off x="668775" y="800725"/>
            <a:ext cx="166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Create Renderer, Simulator, Console objects and start </a:t>
            </a:r>
            <a:r>
              <a:rPr lang="en" sz="1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rPr>
              <a:t>NMR Simulator</a:t>
            </a:r>
            <a:r>
              <a:rPr lang="en" sz="1000">
                <a:solidFill>
                  <a:srgbClr val="4A86E8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and </a:t>
            </a:r>
            <a:r>
              <a:rPr lang="en" sz="1000">
                <a:solidFill>
                  <a:srgbClr val="9900FF"/>
                </a:solidFill>
                <a:latin typeface="Urbanist"/>
                <a:ea typeface="Urbanist"/>
                <a:cs typeface="Urbanist"/>
                <a:sym typeface="Urbanist"/>
              </a:rPr>
              <a:t>Command Console Thread, </a:t>
            </a:r>
            <a:r>
              <a:rPr lang="en" sz="1000">
                <a:solidFill>
                  <a:srgbClr val="FF9900"/>
                </a:solidFill>
                <a:latin typeface="Urbanist"/>
                <a:ea typeface="Urbanist"/>
                <a:cs typeface="Urbanist"/>
                <a:sym typeface="Urbanist"/>
              </a:rPr>
              <a:t>Render Thread</a:t>
            </a:r>
            <a:endParaRPr sz="1000">
              <a:solidFill>
                <a:srgbClr val="FF99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2" name="Google Shape;582;p54"/>
          <p:cNvCxnSpPr>
            <a:stCxn id="581" idx="3"/>
          </p:cNvCxnSpPr>
          <p:nvPr/>
        </p:nvCxnSpPr>
        <p:spPr>
          <a:xfrm>
            <a:off x="2329875" y="1354825"/>
            <a:ext cx="7533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" name="Google Shape;583;p54"/>
          <p:cNvSpPr txBox="1"/>
          <p:nvPr/>
        </p:nvSpPr>
        <p:spPr>
          <a:xfrm>
            <a:off x="3083175" y="717025"/>
            <a:ext cx="1661100" cy="126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Compute Bloch Differential with Bloch Equations based on current object values for M, B_DEV, and sample values (R1, R2, gyromagnetic ratio)</a:t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4" name="Google Shape;584;p54"/>
          <p:cNvCxnSpPr>
            <a:stCxn id="583" idx="3"/>
          </p:cNvCxnSpPr>
          <p:nvPr/>
        </p:nvCxnSpPr>
        <p:spPr>
          <a:xfrm rot="10800000" flipH="1">
            <a:off x="4744275" y="1347475"/>
            <a:ext cx="9285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5" name="Google Shape;585;p54"/>
          <p:cNvSpPr txBox="1"/>
          <p:nvPr/>
        </p:nvSpPr>
        <p:spPr>
          <a:xfrm>
            <a:off x="5672775" y="1101775"/>
            <a:ext cx="1661100" cy="49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Apply the calculated Bloch Differential to M</a:t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6" name="Google Shape;586;p54"/>
          <p:cNvCxnSpPr/>
          <p:nvPr/>
        </p:nvCxnSpPr>
        <p:spPr>
          <a:xfrm flipH="1">
            <a:off x="3931825" y="1594550"/>
            <a:ext cx="2587500" cy="8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54"/>
          <p:cNvCxnSpPr>
            <a:endCxn id="583" idx="2"/>
          </p:cNvCxnSpPr>
          <p:nvPr/>
        </p:nvCxnSpPr>
        <p:spPr>
          <a:xfrm rot="10800000">
            <a:off x="3913725" y="1979125"/>
            <a:ext cx="210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4"/>
          <p:cNvCxnSpPr/>
          <p:nvPr/>
        </p:nvCxnSpPr>
        <p:spPr>
          <a:xfrm flipH="1">
            <a:off x="1484100" y="1905000"/>
            <a:ext cx="11100" cy="57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9" name="Google Shape;589;p54"/>
          <p:cNvSpPr txBox="1"/>
          <p:nvPr/>
        </p:nvSpPr>
        <p:spPr>
          <a:xfrm>
            <a:off x="226650" y="2490575"/>
            <a:ext cx="1561800" cy="20835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Render simulator based on current M and B_DEV. Append current end of M vector to list of dots to plot so the path of the vector is clear. Redraw canvas. Runs forever.</a:t>
            </a:r>
            <a:endParaRPr sz="12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90" name="Google Shape;590;p54"/>
          <p:cNvCxnSpPr/>
          <p:nvPr/>
        </p:nvCxnSpPr>
        <p:spPr>
          <a:xfrm flipH="1">
            <a:off x="2082150" y="1893925"/>
            <a:ext cx="22200" cy="131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1" name="Google Shape;591;p54"/>
          <p:cNvSpPr txBox="1"/>
          <p:nvPr/>
        </p:nvSpPr>
        <p:spPr>
          <a:xfrm>
            <a:off x="1893925" y="3211925"/>
            <a:ext cx="1561800" cy="3213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Wait for command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92" name="Google Shape;592;p54"/>
          <p:cNvCxnSpPr/>
          <p:nvPr/>
        </p:nvCxnSpPr>
        <p:spPr>
          <a:xfrm>
            <a:off x="2093275" y="3533100"/>
            <a:ext cx="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54"/>
          <p:cNvSpPr txBox="1"/>
          <p:nvPr/>
        </p:nvSpPr>
        <p:spPr>
          <a:xfrm>
            <a:off x="1949300" y="3953975"/>
            <a:ext cx="1561800" cy="4833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Parse command for correct action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94" name="Google Shape;594;p54"/>
          <p:cNvCxnSpPr/>
          <p:nvPr/>
        </p:nvCxnSpPr>
        <p:spPr>
          <a:xfrm rot="10800000" flipH="1">
            <a:off x="3511100" y="3400225"/>
            <a:ext cx="376500" cy="8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4"/>
          <p:cNvCxnSpPr>
            <a:endCxn id="596" idx="1"/>
          </p:cNvCxnSpPr>
          <p:nvPr/>
        </p:nvCxnSpPr>
        <p:spPr>
          <a:xfrm rot="10800000" flipH="1">
            <a:off x="3510975" y="3420075"/>
            <a:ext cx="1628100" cy="7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4"/>
          <p:cNvCxnSpPr>
            <a:stCxn id="593" idx="3"/>
            <a:endCxn id="598" idx="1"/>
          </p:cNvCxnSpPr>
          <p:nvPr/>
        </p:nvCxnSpPr>
        <p:spPr>
          <a:xfrm>
            <a:off x="3511100" y="4195625"/>
            <a:ext cx="1716600" cy="18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4"/>
          <p:cNvCxnSpPr>
            <a:stCxn id="593" idx="3"/>
          </p:cNvCxnSpPr>
          <p:nvPr/>
        </p:nvCxnSpPr>
        <p:spPr>
          <a:xfrm>
            <a:off x="3511100" y="4195625"/>
            <a:ext cx="309900" cy="37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4"/>
          <p:cNvSpPr txBox="1"/>
          <p:nvPr/>
        </p:nvSpPr>
        <p:spPr>
          <a:xfrm>
            <a:off x="3608475" y="4574225"/>
            <a:ext cx="1530600" cy="49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Alert all threads of exit and exit.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8" name="Google Shape;598;p54"/>
          <p:cNvSpPr txBox="1"/>
          <p:nvPr/>
        </p:nvSpPr>
        <p:spPr>
          <a:xfrm>
            <a:off x="5227675" y="4102475"/>
            <a:ext cx="2522100" cy="5649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Change Environment variables of Simulator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6" name="Google Shape;596;p54"/>
          <p:cNvSpPr txBox="1"/>
          <p:nvPr/>
        </p:nvSpPr>
        <p:spPr>
          <a:xfrm>
            <a:off x="5139075" y="3023625"/>
            <a:ext cx="2194800" cy="7929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Change value of update simulation variable (Pause/unpause)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1" name="Google Shape;601;p54"/>
          <p:cNvSpPr txBox="1"/>
          <p:nvPr/>
        </p:nvSpPr>
        <p:spPr>
          <a:xfrm>
            <a:off x="3561200" y="2931525"/>
            <a:ext cx="1257000" cy="5373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Start Radio Pulse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602" name="Google Shape;602;p54"/>
          <p:cNvCxnSpPr/>
          <p:nvPr/>
        </p:nvCxnSpPr>
        <p:spPr>
          <a:xfrm rot="10800000" flipH="1">
            <a:off x="4840025" y="2658150"/>
            <a:ext cx="4764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3" name="Google Shape;603;p54"/>
          <p:cNvSpPr txBox="1"/>
          <p:nvPr/>
        </p:nvSpPr>
        <p:spPr>
          <a:xfrm>
            <a:off x="5283050" y="2011000"/>
            <a:ext cx="2466600" cy="846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Set pulse variable, change B_EFF, create stop_pulse thread to shut off pulse after correct time has elapsed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604" name="Google Shape;604;p54"/>
          <p:cNvCxnSpPr>
            <a:stCxn id="593" idx="3"/>
          </p:cNvCxnSpPr>
          <p:nvPr/>
        </p:nvCxnSpPr>
        <p:spPr>
          <a:xfrm rot="10800000" flipH="1">
            <a:off x="3511100" y="3865325"/>
            <a:ext cx="467370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p54"/>
          <p:cNvSpPr txBox="1"/>
          <p:nvPr/>
        </p:nvSpPr>
        <p:spPr>
          <a:xfrm>
            <a:off x="8162700" y="3555250"/>
            <a:ext cx="852900" cy="657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Capture Image or print help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55" title="Screenshot 2025-12-08 at 5.57.5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01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616" name="Google Shape;616;p56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sp>
        <p:nvSpPr>
          <p:cNvPr id="617" name="Google Shape;617;p56"/>
          <p:cNvSpPr txBox="1">
            <a:spLocks noGrp="1"/>
          </p:cNvSpPr>
          <p:nvPr>
            <p:ph type="title"/>
          </p:nvPr>
        </p:nvSpPr>
        <p:spPr>
          <a:xfrm>
            <a:off x="226650" y="228600"/>
            <a:ext cx="43941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Attempt</a:t>
            </a:r>
            <a:endParaRPr/>
          </a:p>
        </p:txBody>
      </p:sp>
      <p:sp>
        <p:nvSpPr>
          <p:cNvPr id="618" name="Google Shape;618;p56"/>
          <p:cNvSpPr txBox="1">
            <a:spLocks noGrp="1"/>
          </p:cNvSpPr>
          <p:nvPr>
            <p:ph type="body" idx="1"/>
          </p:nvPr>
        </p:nvSpPr>
        <p:spPr>
          <a:xfrm>
            <a:off x="210225" y="830675"/>
            <a:ext cx="4231200" cy="17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dirty="0"/>
              <a:t>Using Andy Nicol’s </a:t>
            </a:r>
            <a:r>
              <a:rPr lang="en" sz="2400" dirty="0" err="1"/>
              <a:t>Hackaday</a:t>
            </a:r>
            <a:r>
              <a:rPr lang="en" sz="2400" dirty="0"/>
              <a:t> “Nuclear Magnetic Resonance for Everyone,” I built a basic low field NMR machine.</a:t>
            </a:r>
            <a:endParaRPr sz="2000" dirty="0"/>
          </a:p>
        </p:txBody>
      </p:sp>
      <p:sp>
        <p:nvSpPr>
          <p:cNvPr id="619" name="Google Shape;619;p56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620" name="Google Shape;620;p56"/>
          <p:cNvSpPr txBox="1"/>
          <p:nvPr/>
        </p:nvSpPr>
        <p:spPr>
          <a:xfrm>
            <a:off x="228600" y="3719125"/>
            <a:ext cx="2381400" cy="875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Oscilloscope displays signal</a:t>
            </a:r>
            <a:endParaRPr sz="2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1" name="Google Shape;621;p56"/>
          <p:cNvSpPr txBox="1"/>
          <p:nvPr/>
        </p:nvSpPr>
        <p:spPr>
          <a:xfrm>
            <a:off x="7232350" y="3802225"/>
            <a:ext cx="886200" cy="708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Power supply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2" name="Google Shape;622;p56"/>
          <p:cNvSpPr txBox="1"/>
          <p:nvPr/>
        </p:nvSpPr>
        <p:spPr>
          <a:xfrm>
            <a:off x="3499900" y="3045775"/>
            <a:ext cx="2700000" cy="941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Control box switches whether </a:t>
            </a:r>
            <a:r>
              <a:rPr lang="en" sz="1600">
                <a:solidFill>
                  <a:schemeClr val="lt1"/>
                </a:solidFill>
                <a:highlight>
                  <a:srgbClr val="4A86E8"/>
                </a:highlight>
                <a:latin typeface="Urbanist"/>
                <a:ea typeface="Urbanist"/>
                <a:cs typeface="Urbanist"/>
                <a:sym typeface="Urbanist"/>
              </a:rPr>
              <a:t>Detector</a:t>
            </a:r>
            <a:r>
              <a:rPr lang="en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or </a:t>
            </a:r>
            <a:r>
              <a:rPr lang="en" sz="1600">
                <a:solidFill>
                  <a:schemeClr val="lt1"/>
                </a:solidFill>
                <a:highlight>
                  <a:srgbClr val="FF9900"/>
                </a:highlight>
                <a:latin typeface="Urbanist"/>
                <a:ea typeface="Urbanist"/>
                <a:cs typeface="Urbanist"/>
                <a:sym typeface="Urbanist"/>
              </a:rPr>
              <a:t>Power</a:t>
            </a:r>
            <a:r>
              <a:rPr lang="en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is connected to </a:t>
            </a:r>
            <a:r>
              <a:rPr lang="en" sz="1600">
                <a:solidFill>
                  <a:schemeClr val="lt1"/>
                </a:solidFill>
                <a:highlight>
                  <a:srgbClr val="38761D"/>
                </a:highlight>
                <a:latin typeface="Urbanist"/>
                <a:ea typeface="Urbanist"/>
                <a:cs typeface="Urbanist"/>
                <a:sym typeface="Urbanist"/>
              </a:rPr>
              <a:t>coil</a:t>
            </a:r>
            <a:endParaRPr sz="1600">
              <a:solidFill>
                <a:schemeClr val="lt1"/>
              </a:solidFill>
              <a:highlight>
                <a:srgbClr val="38761D"/>
              </a:highlight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3" name="Google Shape;623;p56"/>
          <p:cNvSpPr txBox="1"/>
          <p:nvPr/>
        </p:nvSpPr>
        <p:spPr>
          <a:xfrm>
            <a:off x="5130600" y="228600"/>
            <a:ext cx="3366900" cy="2436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Coil: When connected to power supply the coil acts as an electromagnet with magnetic field not aligned with Earth’s magnetic field. When activated, local field increases by 1 mT. 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When connected to Detector, rotating magnetic fields are converted to voltage oscillations,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4" name="Google Shape;624;p56"/>
          <p:cNvSpPr txBox="1"/>
          <p:nvPr/>
        </p:nvSpPr>
        <p:spPr>
          <a:xfrm>
            <a:off x="302550" y="2713525"/>
            <a:ext cx="2233500" cy="764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Audio amplifier: 100x gain</a:t>
            </a:r>
            <a:endParaRPr sz="19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625" name="Google Shape;625;p56"/>
          <p:cNvCxnSpPr>
            <a:stCxn id="624" idx="2"/>
            <a:endCxn id="620" idx="0"/>
          </p:cNvCxnSpPr>
          <p:nvPr/>
        </p:nvCxnSpPr>
        <p:spPr>
          <a:xfrm>
            <a:off x="1419300" y="3477625"/>
            <a:ext cx="0" cy="24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6" name="Google Shape;626;p56"/>
          <p:cNvCxnSpPr>
            <a:stCxn id="624" idx="3"/>
            <a:endCxn id="622" idx="1"/>
          </p:cNvCxnSpPr>
          <p:nvPr/>
        </p:nvCxnSpPr>
        <p:spPr>
          <a:xfrm>
            <a:off x="2536050" y="3095575"/>
            <a:ext cx="963900" cy="42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27" name="Google Shape;627;p56"/>
          <p:cNvCxnSpPr>
            <a:stCxn id="621" idx="1"/>
            <a:endCxn id="622" idx="3"/>
          </p:cNvCxnSpPr>
          <p:nvPr/>
        </p:nvCxnSpPr>
        <p:spPr>
          <a:xfrm rot="10800000">
            <a:off x="6200050" y="3516475"/>
            <a:ext cx="10323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56"/>
          <p:cNvCxnSpPr>
            <a:stCxn id="622" idx="0"/>
            <a:endCxn id="623" idx="1"/>
          </p:cNvCxnSpPr>
          <p:nvPr/>
        </p:nvCxnSpPr>
        <p:spPr>
          <a:xfrm rot="10800000" flipH="1">
            <a:off x="4849900" y="1446775"/>
            <a:ext cx="280800" cy="15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7"/>
          <p:cNvSpPr txBox="1">
            <a:spLocks noGrp="1"/>
          </p:cNvSpPr>
          <p:nvPr>
            <p:ph type="title"/>
          </p:nvPr>
        </p:nvSpPr>
        <p:spPr>
          <a:xfrm>
            <a:off x="330103" y="1178266"/>
            <a:ext cx="3158542" cy="469317"/>
          </a:xfrm>
        </p:spPr>
        <p:txBody>
          <a:bodyPr spcFirstLastPara="1" wrap="square" lIns="0" tIns="0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Clockwise from top left: control Box, coil with water sample, amplifier and oscilloscope detector</a:t>
            </a:r>
            <a:endParaRPr lang="en-US" dirty="0"/>
          </a:p>
        </p:txBody>
      </p:sp>
      <p:pic>
        <p:nvPicPr>
          <p:cNvPr id="633" name="Google Shape;633;p57" title="IMG_8535.jpeg"/>
          <p:cNvPicPr preferRelativeResize="0"/>
          <p:nvPr/>
        </p:nvPicPr>
        <p:blipFill rotWithShape="1">
          <a:blip r:embed="rId3"/>
          <a:srcRect t="431" b="16402"/>
          <a:stretch>
            <a:fillRect/>
          </a:stretch>
        </p:blipFill>
        <p:spPr>
          <a:xfrm rot="10800000">
            <a:off x="6752100" y="7377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293CAE3-0F06-F26C-C5CB-4EF4A7D59877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4"/>
          <a:srcRect t="7435" b="7435"/>
          <a:stretch>
            <a:fillRect/>
          </a:stretch>
        </p:blipFill>
        <p:spPr>
          <a:xfrm>
            <a:off x="4522788" y="2157413"/>
            <a:ext cx="4394200" cy="2282825"/>
          </a:xfrm>
          <a:prstGeom prst="rect">
            <a:avLst/>
          </a:prstGeom>
        </p:spPr>
      </p:pic>
      <p:pic>
        <p:nvPicPr>
          <p:cNvPr id="8" name="Google Shape;635;p57">
            <a:extLst>
              <a:ext uri="{FF2B5EF4-FFF2-40B4-BE49-F238E27FC236}">
                <a16:creationId xmlns:a16="http://schemas.microsoft.com/office/drawing/2014/main" id="{A22BD4FB-65C3-31F7-1714-A97E9F9BCA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1233" t="59038" r="26020" b="19225"/>
          <a:stretch/>
        </p:blipFill>
        <p:spPr>
          <a:xfrm>
            <a:off x="4571999" y="737775"/>
            <a:ext cx="2088615" cy="13503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9"/>
          <p:cNvSpPr txBox="1">
            <a:spLocks noGrp="1"/>
          </p:cNvSpPr>
          <p:nvPr>
            <p:ph type="body" idx="1"/>
          </p:nvPr>
        </p:nvSpPr>
        <p:spPr>
          <a:xfrm>
            <a:off x="228600" y="521225"/>
            <a:ext cx="2944500" cy="174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/>
              <a:t>Results with a magnetic stirrer under the coil to create a string rotating magnetic field.</a:t>
            </a:r>
            <a:endParaRPr sz="2000"/>
          </a:p>
        </p:txBody>
      </p:sp>
      <p:pic>
        <p:nvPicPr>
          <p:cNvPr id="648" name="Google Shape;648;p59" title="Screenshot 2025-12-08 at 6.18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11" y="2720351"/>
            <a:ext cx="1944501" cy="19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9" title="F0000TEK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600" y="2292938"/>
            <a:ext cx="2535899" cy="190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9" title="F0001TEK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3100" y="228600"/>
            <a:ext cx="2535901" cy="190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9" title="F0002TEK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600" y="228600"/>
            <a:ext cx="2535899" cy="19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9"/>
          <p:cNvSpPr txBox="1"/>
          <p:nvPr/>
        </p:nvSpPr>
        <p:spPr>
          <a:xfrm>
            <a:off x="3184625" y="2222350"/>
            <a:ext cx="25359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Voltage vs Time graphs for low, medium, and high speeds on the magnetic stirrer. 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Clockwise from top left.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body" idx="1"/>
          </p:nvPr>
        </p:nvSpPr>
        <p:spPr>
          <a:xfrm>
            <a:off x="228600" y="228600"/>
            <a:ext cx="4339390" cy="17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dirty="0"/>
              <a:t>Water sample after a 12 second polarization at 4 Amps and 17 V.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dirty="0"/>
              <a:t>There is too much noise to see the FID signal or get a clear </a:t>
            </a:r>
            <a:r>
              <a:rPr lang="en" sz="1800" dirty="0" err="1"/>
              <a:t>fft</a:t>
            </a:r>
            <a:r>
              <a:rPr lang="en" sz="1800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pic>
        <p:nvPicPr>
          <p:cNvPr id="658" name="Google Shape;658;p60" title="F0003TE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54" y="142982"/>
            <a:ext cx="4339390" cy="32469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578B8-B5DF-0686-06CC-BBA55C09CA0B}"/>
              </a:ext>
            </a:extLst>
          </p:cNvPr>
          <p:cNvSpPr txBox="1"/>
          <p:nvPr/>
        </p:nvSpPr>
        <p:spPr>
          <a:xfrm>
            <a:off x="114300" y="1543267"/>
            <a:ext cx="4567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bg1"/>
                </a:solidFill>
              </a:rPr>
              <a:t>Sources of noise: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RF noise inducting current in coil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Weak connections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Crossed wires inducing current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Static electricity buildup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Random thermal fluctuations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Faulty equipment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54AE3-0499-6654-1AD4-19F322A129D8}"/>
              </a:ext>
            </a:extLst>
          </p:cNvPr>
          <p:cNvSpPr txBox="1"/>
          <p:nvPr/>
        </p:nvSpPr>
        <p:spPr>
          <a:xfrm>
            <a:off x="114300" y="3551204"/>
            <a:ext cx="8293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 b="1" dirty="0">
                <a:solidFill>
                  <a:schemeClr val="bg1"/>
                </a:solidFill>
              </a:rPr>
              <a:t>Mitigation 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Increase magnetic field strength to increase signal strength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 faraday cage around </a:t>
            </a:r>
            <a:r>
              <a:rPr lang="en-US" sz="1400" dirty="0" err="1">
                <a:solidFill>
                  <a:schemeClr val="bg1"/>
                </a:solidFill>
              </a:rPr>
              <a:t>apartus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Ground more effectively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/>
          <p:nvPr/>
        </p:nvSpPr>
        <p:spPr>
          <a:xfrm>
            <a:off x="81300" y="933948"/>
            <a:ext cx="4296900" cy="1103400"/>
          </a:xfrm>
          <a:prstGeom prst="roundRect">
            <a:avLst>
              <a:gd name="adj" fmla="val 1699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5" name="Google Shape;445;p42"/>
          <p:cNvSpPr/>
          <p:nvPr/>
        </p:nvSpPr>
        <p:spPr>
          <a:xfrm>
            <a:off x="81300" y="2168883"/>
            <a:ext cx="4296600" cy="1103400"/>
          </a:xfrm>
          <a:prstGeom prst="roundRect">
            <a:avLst>
              <a:gd name="adj" fmla="val 1699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6" name="Google Shape;446;p42"/>
          <p:cNvSpPr/>
          <p:nvPr/>
        </p:nvSpPr>
        <p:spPr>
          <a:xfrm>
            <a:off x="81300" y="3403863"/>
            <a:ext cx="4296600" cy="1103400"/>
          </a:xfrm>
          <a:prstGeom prst="roundRect">
            <a:avLst>
              <a:gd name="adj" fmla="val 1699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4618950" y="933950"/>
            <a:ext cx="4296900" cy="1103400"/>
          </a:xfrm>
          <a:prstGeom prst="roundRect">
            <a:avLst>
              <a:gd name="adj" fmla="val 1699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8" name="Google Shape;448;p42"/>
          <p:cNvSpPr/>
          <p:nvPr/>
        </p:nvSpPr>
        <p:spPr>
          <a:xfrm>
            <a:off x="4618950" y="2168871"/>
            <a:ext cx="4296600" cy="1103400"/>
          </a:xfrm>
          <a:prstGeom prst="roundRect">
            <a:avLst>
              <a:gd name="adj" fmla="val 1699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9" name="Google Shape;449;p42"/>
          <p:cNvSpPr/>
          <p:nvPr/>
        </p:nvSpPr>
        <p:spPr>
          <a:xfrm>
            <a:off x="4618950" y="3403745"/>
            <a:ext cx="4296900" cy="1103400"/>
          </a:xfrm>
          <a:prstGeom prst="roundRect">
            <a:avLst>
              <a:gd name="adj" fmla="val 1699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0" name="Google Shape;450;p42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451" name="Google Shape;451;p42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452" name="Google Shape;452;p42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sp>
        <p:nvSpPr>
          <p:cNvPr id="453" name="Google Shape;453;p42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681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Content</a:t>
            </a:r>
            <a:endParaRPr sz="4500"/>
          </a:p>
        </p:txBody>
      </p:sp>
      <p:sp>
        <p:nvSpPr>
          <p:cNvPr id="454" name="Google Shape;454;p42"/>
          <p:cNvSpPr txBox="1">
            <a:spLocks noGrp="1"/>
          </p:cNvSpPr>
          <p:nvPr>
            <p:ph type="subTitle" idx="4"/>
          </p:nvPr>
        </p:nvSpPr>
        <p:spPr>
          <a:xfrm>
            <a:off x="206925" y="1222833"/>
            <a:ext cx="322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55" name="Google Shape;455;p42"/>
          <p:cNvSpPr txBox="1">
            <a:spLocks noGrp="1"/>
          </p:cNvSpPr>
          <p:nvPr>
            <p:ph type="subTitle" idx="5"/>
          </p:nvPr>
        </p:nvSpPr>
        <p:spPr>
          <a:xfrm>
            <a:off x="206925" y="2456242"/>
            <a:ext cx="322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subTitle" idx="6"/>
          </p:nvPr>
        </p:nvSpPr>
        <p:spPr>
          <a:xfrm>
            <a:off x="206925" y="3689651"/>
            <a:ext cx="322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57" name="Google Shape;457;p42"/>
          <p:cNvSpPr txBox="1">
            <a:spLocks noGrp="1"/>
          </p:cNvSpPr>
          <p:nvPr>
            <p:ph type="subTitle" idx="7"/>
          </p:nvPr>
        </p:nvSpPr>
        <p:spPr>
          <a:xfrm>
            <a:off x="4744575" y="1226112"/>
            <a:ext cx="3225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58" name="Google Shape;458;p42"/>
          <p:cNvSpPr txBox="1">
            <a:spLocks noGrp="1"/>
          </p:cNvSpPr>
          <p:nvPr>
            <p:ph type="subTitle" idx="8"/>
          </p:nvPr>
        </p:nvSpPr>
        <p:spPr>
          <a:xfrm>
            <a:off x="4744575" y="2454655"/>
            <a:ext cx="3225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59" name="Google Shape;459;p42"/>
          <p:cNvSpPr txBox="1">
            <a:spLocks noGrp="1"/>
          </p:cNvSpPr>
          <p:nvPr>
            <p:ph type="subTitle" idx="9"/>
          </p:nvPr>
        </p:nvSpPr>
        <p:spPr>
          <a:xfrm>
            <a:off x="4744575" y="3683245"/>
            <a:ext cx="3225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60" name="Google Shape;460;p42"/>
          <p:cNvSpPr txBox="1">
            <a:spLocks noGrp="1"/>
          </p:cNvSpPr>
          <p:nvPr>
            <p:ph type="subTitle" idx="13"/>
          </p:nvPr>
        </p:nvSpPr>
        <p:spPr>
          <a:xfrm>
            <a:off x="529425" y="1222833"/>
            <a:ext cx="32676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Nuclear Spins</a:t>
            </a:r>
            <a:endParaRPr sz="3600"/>
          </a:p>
        </p:txBody>
      </p:sp>
      <p:sp>
        <p:nvSpPr>
          <p:cNvPr id="461" name="Google Shape;461;p42"/>
          <p:cNvSpPr txBox="1">
            <a:spLocks noGrp="1"/>
          </p:cNvSpPr>
          <p:nvPr>
            <p:ph type="subTitle" idx="14"/>
          </p:nvPr>
        </p:nvSpPr>
        <p:spPr>
          <a:xfrm>
            <a:off x="529425" y="2456242"/>
            <a:ext cx="32676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600"/>
              <a:t>Bloch Equations</a:t>
            </a:r>
            <a:endParaRPr sz="3600"/>
          </a:p>
        </p:txBody>
      </p:sp>
      <p:sp>
        <p:nvSpPr>
          <p:cNvPr id="462" name="Google Shape;462;p42"/>
          <p:cNvSpPr txBox="1">
            <a:spLocks noGrp="1"/>
          </p:cNvSpPr>
          <p:nvPr>
            <p:ph type="subTitle" idx="15"/>
          </p:nvPr>
        </p:nvSpPr>
        <p:spPr>
          <a:xfrm>
            <a:off x="529425" y="3689651"/>
            <a:ext cx="32676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400"/>
              <a:t>NMR: conceptual model</a:t>
            </a:r>
            <a:endParaRPr sz="3400"/>
          </a:p>
        </p:txBody>
      </p:sp>
      <p:sp>
        <p:nvSpPr>
          <p:cNvPr id="463" name="Google Shape;463;p42"/>
          <p:cNvSpPr txBox="1">
            <a:spLocks noGrp="1"/>
          </p:cNvSpPr>
          <p:nvPr>
            <p:ph type="subTitle" idx="16"/>
          </p:nvPr>
        </p:nvSpPr>
        <p:spPr>
          <a:xfrm>
            <a:off x="5067075" y="1226112"/>
            <a:ext cx="3267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600"/>
              <a:t>Computational Simulation</a:t>
            </a:r>
            <a:endParaRPr sz="3600"/>
          </a:p>
        </p:txBody>
      </p:sp>
      <p:sp>
        <p:nvSpPr>
          <p:cNvPr id="464" name="Google Shape;464;p42"/>
          <p:cNvSpPr txBox="1">
            <a:spLocks noGrp="1"/>
          </p:cNvSpPr>
          <p:nvPr>
            <p:ph type="subTitle" idx="17"/>
          </p:nvPr>
        </p:nvSpPr>
        <p:spPr>
          <a:xfrm>
            <a:off x="5067075" y="2454655"/>
            <a:ext cx="3267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600"/>
              <a:t>Physical Demonstration</a:t>
            </a:r>
            <a:endParaRPr sz="3600"/>
          </a:p>
        </p:txBody>
      </p:sp>
      <p:sp>
        <p:nvSpPr>
          <p:cNvPr id="465" name="Google Shape;465;p42"/>
          <p:cNvSpPr txBox="1">
            <a:spLocks noGrp="1"/>
          </p:cNvSpPr>
          <p:nvPr>
            <p:ph type="subTitle" idx="18"/>
          </p:nvPr>
        </p:nvSpPr>
        <p:spPr>
          <a:xfrm>
            <a:off x="5067075" y="3683245"/>
            <a:ext cx="3267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600"/>
              <a:t>Successes and Failures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>
          <a:extLst>
            <a:ext uri="{FF2B5EF4-FFF2-40B4-BE49-F238E27FC236}">
              <a16:creationId xmlns:a16="http://schemas.microsoft.com/office/drawing/2014/main" id="{F899F01C-12FB-35FC-6BF1-CA458864D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>
            <a:extLst>
              <a:ext uri="{FF2B5EF4-FFF2-40B4-BE49-F238E27FC236}">
                <a16:creationId xmlns:a16="http://schemas.microsoft.com/office/drawing/2014/main" id="{EC6D06ED-959E-C128-531D-9B38857EC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599" y="239486"/>
            <a:ext cx="4942115" cy="37991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b="1" dirty="0"/>
              <a:t>Works Cited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950" dirty="0"/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dirty="0"/>
              <a:t>JOHN CAVANAGH, WAYNE J. FAIRBROTHER, ARTHUR G. PALMER III, MARK RANCE, &amp; NICHOLAS J. SKELTON. (n.d.). CLASSICAL NMR SPECTROSCOPY. Protein NMR Spectroscopy (Second Edition) Principles and Practice.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dirty="0"/>
              <a:t>Kaseman, D. (2013, October 2). Relaxation. Chemistry </a:t>
            </a:r>
            <a:r>
              <a:rPr lang="en-US" sz="950" dirty="0" err="1"/>
              <a:t>LibreTexts</a:t>
            </a:r>
            <a:r>
              <a:rPr lang="en-US" sz="950" dirty="0"/>
              <a:t>. https://</a:t>
            </a:r>
            <a:r>
              <a:rPr lang="en-US" sz="950" dirty="0" err="1"/>
              <a:t>chem.libretexts.org</a:t>
            </a:r>
            <a:r>
              <a:rPr lang="en-US" sz="950" dirty="0"/>
              <a:t>/Bookshelves/</a:t>
            </a:r>
            <a:r>
              <a:rPr lang="en-US" sz="950" dirty="0" err="1"/>
              <a:t>Physical_and_Theoretical_Chemistry_Textbook_Maps</a:t>
            </a:r>
            <a:r>
              <a:rPr lang="en-US" sz="950" dirty="0"/>
              <a:t>/</a:t>
            </a:r>
            <a:r>
              <a:rPr lang="en-US" sz="950" dirty="0" err="1"/>
              <a:t>Supplemental_Modules</a:t>
            </a:r>
            <a:r>
              <a:rPr lang="en-US" sz="950" dirty="0"/>
              <a:t>_(</a:t>
            </a:r>
            <a:r>
              <a:rPr lang="en-US" sz="950" dirty="0" err="1"/>
              <a:t>Physical_and_Theoretical_Chemistry</a:t>
            </a:r>
            <a:r>
              <a:rPr lang="en-US" sz="950" dirty="0"/>
              <a:t>)/Spectroscopy/</a:t>
            </a:r>
            <a:r>
              <a:rPr lang="en-US" sz="950" dirty="0" err="1"/>
              <a:t>Magnetic_Resonance_Spectroscopies</a:t>
            </a:r>
            <a:r>
              <a:rPr lang="en-US" sz="950" dirty="0"/>
              <a:t>/</a:t>
            </a:r>
            <a:r>
              <a:rPr lang="en-US" sz="950" dirty="0" err="1"/>
              <a:t>Nuclear_Magnetic_Resonance</a:t>
            </a:r>
            <a:r>
              <a:rPr lang="en-US" sz="950" dirty="0"/>
              <a:t>/NMR_-_Theory/Relaxation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dirty="0"/>
              <a:t>Liao, Dr. S., </a:t>
            </a:r>
            <a:r>
              <a:rPr lang="en-US" sz="950" dirty="0" err="1"/>
              <a:t>Dourmashkin</a:t>
            </a:r>
            <a:r>
              <a:rPr lang="en-US" sz="950" dirty="0"/>
              <a:t>, Dr. P., &amp; Belcher, P. J. W. (n.d.). Faraday’s Law of Induction. MIT Physics 8.02 Electricity and Magnetism. https://</a:t>
            </a:r>
            <a:r>
              <a:rPr lang="en-US" sz="950" dirty="0" err="1"/>
              <a:t>web.mit.edu</a:t>
            </a:r>
            <a:r>
              <a:rPr lang="en-US" sz="950" dirty="0"/>
              <a:t>/8.02t/www/802TEAL3D/visualizations/</a:t>
            </a:r>
            <a:r>
              <a:rPr lang="en-US" sz="950" dirty="0" err="1"/>
              <a:t>coursenotes</a:t>
            </a:r>
            <a:r>
              <a:rPr lang="en-US" sz="950" dirty="0"/>
              <a:t>/</a:t>
            </a:r>
            <a:r>
              <a:rPr lang="en-US" sz="950" dirty="0" err="1"/>
              <a:t>index.htm</a:t>
            </a:r>
            <a:endParaRPr lang="en-US" sz="950" dirty="0"/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dirty="0"/>
              <a:t>Nave. (n.d.-a). Nuclear Magnetic Resonance. Retrieved November 16, 2025, from http://</a:t>
            </a:r>
            <a:r>
              <a:rPr lang="en-US" sz="950" dirty="0" err="1"/>
              <a:t>hyperphysics.phy-astr.gsu.edu</a:t>
            </a:r>
            <a:r>
              <a:rPr lang="en-US" sz="950" dirty="0"/>
              <a:t>/</a:t>
            </a:r>
            <a:r>
              <a:rPr lang="en-US" sz="950" dirty="0" err="1"/>
              <a:t>hbase</a:t>
            </a:r>
            <a:r>
              <a:rPr lang="en-US" sz="950" dirty="0"/>
              <a:t>/Nuclear/nmr.html#c1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dirty="0"/>
              <a:t>Nave. (n.d.-b). Nuclear Spin Polarization. Retrieved November 16, 2025, from http://</a:t>
            </a:r>
            <a:r>
              <a:rPr lang="en-US" sz="950" dirty="0" err="1"/>
              <a:t>hyperphysics.phy-astr.gsu.edu</a:t>
            </a:r>
            <a:r>
              <a:rPr lang="en-US" sz="950" dirty="0"/>
              <a:t>/</a:t>
            </a:r>
            <a:r>
              <a:rPr lang="en-US" sz="950" dirty="0" err="1"/>
              <a:t>hbase</a:t>
            </a:r>
            <a:r>
              <a:rPr lang="en-US" sz="950" dirty="0"/>
              <a:t>/Nuclear/spinpol.html#c1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dirty="0"/>
              <a:t>Nave. (n.d.-c). Nuclear Spin Relaxation. Retrieved November 16, 2025, from http://</a:t>
            </a:r>
            <a:r>
              <a:rPr lang="en-US" sz="950" dirty="0" err="1"/>
              <a:t>hyperphysics.phy-astr.gsu.edu</a:t>
            </a:r>
            <a:r>
              <a:rPr lang="en-US" sz="950" dirty="0"/>
              <a:t>/</a:t>
            </a:r>
            <a:r>
              <a:rPr lang="en-US" sz="950" dirty="0" err="1"/>
              <a:t>hbase</a:t>
            </a:r>
            <a:r>
              <a:rPr lang="en-US" sz="950" dirty="0"/>
              <a:t>/Nuclear/spinrel.html#c1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dirty="0"/>
              <a:t>Newman, M. (n.d.). Bloch sphere | Prefetch. Retrieved December 8, 2025, from https://</a:t>
            </a:r>
            <a:r>
              <a:rPr lang="en-US" sz="950" dirty="0" err="1"/>
              <a:t>prefetch.eu</a:t>
            </a:r>
            <a:r>
              <a:rPr lang="en-US" sz="950" dirty="0"/>
              <a:t>/know/concept/</a:t>
            </a:r>
            <a:r>
              <a:rPr lang="en-US" sz="950" dirty="0" err="1"/>
              <a:t>bloch</a:t>
            </a:r>
            <a:r>
              <a:rPr lang="en-US" sz="950" dirty="0"/>
              <a:t>-sphere/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dirty="0"/>
              <a:t>NMR Basics for the absolute novice. (n.d.). JOEL Solutions for Innovation. Retrieved December 8, 2025, from https://</a:t>
            </a:r>
            <a:r>
              <a:rPr lang="en-US" sz="950" dirty="0" err="1"/>
              <a:t>www.jeolusa.com</a:t>
            </a:r>
            <a:r>
              <a:rPr lang="en-US" sz="950" dirty="0"/>
              <a:t>/RESOURCES/Analytical-Instruments/NMR-Basics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50" dirty="0" err="1"/>
              <a:t>WileyPLUS</a:t>
            </a:r>
            <a:r>
              <a:rPr lang="en-US" sz="950" dirty="0"/>
              <a:t> - NMR spectroscopy and nuclear spin. (n.d.). Wiley Plus. Retrieved December 8, 2025, from https://</a:t>
            </a:r>
            <a:r>
              <a:rPr lang="en-US" sz="950" dirty="0" err="1"/>
              <a:t>www.johnwiley.net.au</a:t>
            </a:r>
            <a:r>
              <a:rPr lang="en-US" sz="950" dirty="0"/>
              <a:t>/</a:t>
            </a:r>
            <a:r>
              <a:rPr lang="en-US" sz="950" dirty="0" err="1"/>
              <a:t>highered</a:t>
            </a:r>
            <a:r>
              <a:rPr lang="en-US" sz="950" dirty="0"/>
              <a:t>/chemistry2e/</a:t>
            </a:r>
            <a:r>
              <a:rPr lang="en-US" sz="950" dirty="0" err="1"/>
              <a:t>wileyplus</a:t>
            </a:r>
            <a:r>
              <a:rPr lang="en-US" sz="950" dirty="0"/>
              <a:t>/basics/</a:t>
            </a:r>
            <a:r>
              <a:rPr lang="en-US" sz="950" dirty="0" err="1"/>
              <a:t>nmr</a:t>
            </a:r>
            <a:r>
              <a:rPr lang="en-US" sz="950" dirty="0"/>
              <a:t>/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950" dirty="0"/>
          </a:p>
        </p:txBody>
      </p:sp>
      <p:sp>
        <p:nvSpPr>
          <p:cNvPr id="9" name="Google Shape;634;p57">
            <a:extLst>
              <a:ext uri="{FF2B5EF4-FFF2-40B4-BE49-F238E27FC236}">
                <a16:creationId xmlns:a16="http://schemas.microsoft.com/office/drawing/2014/main" id="{A9A27C3A-3F09-A284-7086-4F0882A68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68686" y="239486"/>
            <a:ext cx="3646715" cy="469317"/>
          </a:xfrm>
        </p:spPr>
        <p:txBody>
          <a:bodyPr spcFirstLastPara="1" wrap="square" lIns="0" tIns="0" rIns="91425" bIns="91425" anchor="t" anchorCtr="0">
            <a:normAutofit fontScale="90000"/>
          </a:bodyPr>
          <a:lstStyle/>
          <a:p>
            <a:pPr lvl="0"/>
            <a:r>
              <a:rPr lang="en" dirty="0"/>
              <a:t>Acknowledgements</a:t>
            </a:r>
            <a:br>
              <a:rPr lang="en" dirty="0"/>
            </a:br>
            <a:r>
              <a:rPr lang="en" sz="2200" dirty="0"/>
              <a:t>- Khaled: Thank you for spending so many hours advising me in this project and for providing wisdom and support throughout the journey</a:t>
            </a:r>
            <a:br>
              <a:rPr lang="en" sz="2200" dirty="0"/>
            </a:br>
            <a:r>
              <a:rPr lang="en" sz="2200" dirty="0"/>
              <a:t>- Andrew: Thank you for helping me clarify my ideas and realize what was possible for this project. </a:t>
            </a:r>
            <a:br>
              <a:rPr lang="en" sz="2200" dirty="0"/>
            </a:br>
            <a:r>
              <a:rPr lang="en" sz="2200" dirty="0"/>
              <a:t>- Professor Park and Professor Xu: Thank you for showing how magical and beautiful Quantum Mechanics is and for inspiring all of this work.</a:t>
            </a:r>
            <a:br>
              <a:rPr lang="en" sz="2200" dirty="0"/>
            </a:br>
            <a:br>
              <a:rPr lang="e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8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>
            <a:spLocks noGrp="1"/>
          </p:cNvSpPr>
          <p:nvPr>
            <p:ph type="title"/>
          </p:nvPr>
        </p:nvSpPr>
        <p:spPr>
          <a:xfrm>
            <a:off x="182775" y="1143475"/>
            <a:ext cx="6346800" cy="31393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SzPts val="4100"/>
              <a:buFont typeface="Arial" panose="020B0604020202020204" pitchFamily="34" charset="0"/>
              <a:buChar char="•"/>
            </a:pPr>
            <a:r>
              <a:rPr lang="en" sz="4000" dirty="0"/>
              <a:t>Fundamental particles have “Spin.” </a:t>
            </a:r>
            <a:endParaRPr sz="4000" dirty="0"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SzPts val="4100"/>
              <a:buFont typeface="Arial" panose="020B0604020202020204" pitchFamily="34" charset="0"/>
              <a:buChar char="•"/>
            </a:pPr>
            <a:r>
              <a:rPr lang="en" sz="4000" dirty="0"/>
              <a:t>Spin can be measured in </a:t>
            </a:r>
            <a:r>
              <a:rPr lang="en" sz="4000" dirty="0" err="1"/>
              <a:t>x,y</a:t>
            </a:r>
            <a:r>
              <a:rPr lang="en" sz="4000" dirty="0"/>
              <a:t>, and z directions. </a:t>
            </a:r>
            <a:endParaRPr sz="4000" dirty="0"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SzPts val="4100"/>
              <a:buFont typeface="Arial" panose="020B0604020202020204" pitchFamily="34" charset="0"/>
              <a:buChar char="•"/>
            </a:pPr>
            <a:r>
              <a:rPr lang="en" sz="4000" dirty="0"/>
              <a:t>The nuclei of atoms also have spin. </a:t>
            </a:r>
            <a:endParaRPr sz="4000" dirty="0"/>
          </a:p>
        </p:txBody>
      </p:sp>
      <p:sp>
        <p:nvSpPr>
          <p:cNvPr id="471" name="Google Shape;471;p43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472" name="Google Shape;472;p43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473" name="Google Shape;473;p43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474" name="Google Shape;474;p43"/>
          <p:cNvSpPr txBox="1"/>
          <p:nvPr/>
        </p:nvSpPr>
        <p:spPr>
          <a:xfrm>
            <a:off x="182775" y="148925"/>
            <a:ext cx="8305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Basics of Spin</a:t>
            </a:r>
            <a:endParaRPr sz="54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 txBox="1">
            <a:spLocks noGrp="1"/>
          </p:cNvSpPr>
          <p:nvPr>
            <p:ph type="title"/>
          </p:nvPr>
        </p:nvSpPr>
        <p:spPr>
          <a:xfrm>
            <a:off x="228600" y="1024075"/>
            <a:ext cx="3904500" cy="3624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" sz="3000" dirty="0"/>
              <a:t>Spin state can be represented as a linear combination of </a:t>
            </a:r>
            <a:r>
              <a:rPr lang="en" sz="3000" dirty="0" err="1"/>
              <a:t>x,y</a:t>
            </a:r>
            <a:r>
              <a:rPr lang="en" sz="3000" dirty="0"/>
              <a:t>, and z spin wavefunctions.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" sz="3000" dirty="0"/>
              <a:t>Represented as vectors with head on a unit sphere. </a:t>
            </a:r>
            <a:endParaRPr sz="3000" dirty="0"/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" sz="3000" dirty="0"/>
              <a:t>Bloch Sphere</a:t>
            </a:r>
            <a:endParaRPr sz="3000" dirty="0"/>
          </a:p>
        </p:txBody>
      </p:sp>
      <p:sp>
        <p:nvSpPr>
          <p:cNvPr id="480" name="Google Shape;480;p44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481" name="Google Shape;481;p44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482" name="Google Shape;482;p44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sp>
        <p:nvSpPr>
          <p:cNvPr id="483" name="Google Shape;483;p44"/>
          <p:cNvSpPr txBox="1">
            <a:spLocks noGrp="1"/>
          </p:cNvSpPr>
          <p:nvPr>
            <p:ph type="subTitle" idx="8"/>
          </p:nvPr>
        </p:nvSpPr>
        <p:spPr>
          <a:xfrm>
            <a:off x="4750150" y="4070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Bloch Sphere</a:t>
            </a:r>
            <a:endParaRPr/>
          </a:p>
        </p:txBody>
      </p:sp>
      <p:pic>
        <p:nvPicPr>
          <p:cNvPr id="484" name="Google Shape;4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137" y="130675"/>
            <a:ext cx="3939924" cy="39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4"/>
          <p:cNvSpPr txBox="1"/>
          <p:nvPr/>
        </p:nvSpPr>
        <p:spPr>
          <a:xfrm>
            <a:off x="228600" y="10500"/>
            <a:ext cx="8305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Bloch Sphere</a:t>
            </a:r>
            <a:endParaRPr sz="54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492" name="Google Shape;492;p45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pic>
        <p:nvPicPr>
          <p:cNvPr id="493" name="Google Shape;493;p45" title="Screenshot 2025-12-08 at 3.42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0" y="2717875"/>
            <a:ext cx="3600450" cy="14859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4" name="Google Shape;494;p45"/>
              <p:cNvSpPr txBox="1"/>
              <p:nvPr/>
            </p:nvSpPr>
            <p:spPr>
              <a:xfrm>
                <a:off x="4225125" y="2269525"/>
                <a:ext cx="4219800" cy="2382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19100" lvl="0" indent="-34290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Arial" panose="020B0604020202020204" pitchFamily="34" charset="0"/>
                  <a:buChar char="•"/>
                </a:pPr>
                <a:r>
                  <a:rPr lang="en" sz="2400" dirty="0">
                    <a:solidFill>
                      <a:schemeClr val="dk2"/>
                    </a:solidFill>
                    <a:latin typeface="Urbanist Medium"/>
                    <a:ea typeface="Urbanist Medium"/>
                    <a:cs typeface="Urbanist Medium"/>
                    <a:sym typeface="Urbanist Medium"/>
                  </a:rPr>
                  <a:t>The net magnetization (</a:t>
                </a:r>
                <a14:m>
                  <m:oMath xmlns:m="http://schemas.openxmlformats.org/officeDocument/2006/math">
                    <m:r>
                      <a:rPr lang="en" sz="2400" b="1" i="1" dirty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Urbanist"/>
                        <a:cs typeface="Urbanist"/>
                        <a:sym typeface="Urbanist"/>
                      </a:rPr>
                      <m:t>𝑴</m:t>
                    </m:r>
                    <m:r>
                      <a:rPr lang="en" sz="2400" b="1" i="1" baseline="-25000" dirty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Urbanist"/>
                        <a:cs typeface="Urbanist"/>
                        <a:sym typeface="Urbanist"/>
                      </a:rPr>
                      <m:t>𝟎</m:t>
                    </m:r>
                  </m:oMath>
                </a14:m>
                <a:r>
                  <a:rPr lang="en" sz="2400" dirty="0">
                    <a:solidFill>
                      <a:schemeClr val="dk2"/>
                    </a:solidFill>
                    <a:latin typeface="Urbanist Medium"/>
                    <a:ea typeface="Urbanist Medium"/>
                    <a:cs typeface="Urbanist Medium"/>
                    <a:sym typeface="Urbanist Medium"/>
                  </a:rPr>
                  <a:t>) of the sample is the sum of the magnetic moments of the protons in the population </a:t>
                </a:r>
                <a:endParaRPr sz="2400" dirty="0">
                  <a:solidFill>
                    <a:schemeClr val="dk2"/>
                  </a:solidFill>
                  <a:latin typeface="Urbanist Medium"/>
                  <a:ea typeface="Urbanist Medium"/>
                  <a:cs typeface="Urbanist Medium"/>
                  <a:sym typeface="Urbanist Medium"/>
                </a:endParaRPr>
              </a:p>
              <a:p>
                <a:pPr marL="419100" lvl="0" indent="-34290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" sz="2400" b="1" i="1" dirty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Urbanist"/>
                        <a:cs typeface="Urbanist"/>
                        <a:sym typeface="Urbanist"/>
                      </a:rPr>
                      <m:t>𝑴</m:t>
                    </m:r>
                    <m:r>
                      <a:rPr lang="en" sz="2400" b="1" i="1" baseline="-25000" dirty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Urbanist"/>
                        <a:cs typeface="Urbanist"/>
                        <a:sym typeface="Urbanist"/>
                      </a:rPr>
                      <m:t>𝟎</m:t>
                    </m:r>
                  </m:oMath>
                </a14:m>
                <a:r>
                  <a:rPr lang="en" sz="2400" b="1" baseline="-25000" dirty="0">
                    <a:solidFill>
                      <a:schemeClr val="dk2"/>
                    </a:solidFill>
                    <a:latin typeface="Urbanist"/>
                    <a:ea typeface="Urbanist"/>
                    <a:cs typeface="Urbanist"/>
                    <a:sym typeface="Urbanist"/>
                  </a:rPr>
                  <a:t> </a:t>
                </a:r>
                <a:r>
                  <a:rPr lang="en" sz="2400" dirty="0">
                    <a:solidFill>
                      <a:schemeClr val="dk2"/>
                    </a:solidFill>
                    <a:latin typeface="Urbanist Medium"/>
                    <a:ea typeface="Urbanist Medium"/>
                    <a:cs typeface="Urbanist Medium"/>
                    <a:sym typeface="Urbanist Medium"/>
                  </a:rPr>
                  <a:t>is a vector on a Bloch Sphere. </a:t>
                </a:r>
                <a:endParaRPr sz="2900" dirty="0">
                  <a:solidFill>
                    <a:schemeClr val="dk2"/>
                  </a:solidFill>
                  <a:latin typeface="Urbanist Medium"/>
                  <a:ea typeface="Urbanist Medium"/>
                  <a:cs typeface="Urbanist Medium"/>
                  <a:sym typeface="Urbanist Medium"/>
                </a:endParaRPr>
              </a:p>
            </p:txBody>
          </p:sp>
        </mc:Choice>
        <mc:Fallback>
          <p:sp>
            <p:nvSpPr>
              <p:cNvPr id="494" name="Google Shape;494;p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125" y="2269525"/>
                <a:ext cx="4219800" cy="2382160"/>
              </a:xfrm>
              <a:prstGeom prst="rect">
                <a:avLst/>
              </a:prstGeom>
              <a:blipFill>
                <a:blip r:embed="rId4"/>
                <a:stretch>
                  <a:fillRect t="-2646" r="-2703" b="-26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5" name="Google Shape;495;p4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409250" y="125275"/>
                <a:ext cx="4219800" cy="1583495"/>
              </a:xfrm>
              <a:prstGeom prst="rect">
                <a:avLst/>
              </a:prstGeom>
            </p:spPr>
            <p:txBody>
              <a:bodyPr spcFirstLastPara="1" wrap="square" lIns="0" tIns="0" rIns="91425" bIns="91425" anchor="t" anchorCtr="0">
                <a:spAutoFit/>
              </a:bodyPr>
              <a:lstStyle/>
              <a:p>
                <a:pPr marL="381000" lvl="0" indent="-342900" algn="l" rtl="0">
                  <a:spcBef>
                    <a:spcPts val="0"/>
                  </a:spcBef>
                  <a:spcAft>
                    <a:spcPts val="0"/>
                  </a:spcAft>
                  <a:buSzPts val="3000"/>
                  <a:buFont typeface="Arial" panose="020B0604020202020204" pitchFamily="34" charset="0"/>
                  <a:buChar char="•"/>
                </a:pPr>
                <a:r>
                  <a:rPr lang="en" sz="1900" dirty="0"/>
                  <a:t>The relative population of protons in spin state m (</a:t>
                </a:r>
                <a14:m>
                  <m:oMath xmlns:m="http://schemas.openxmlformats.org/officeDocument/2006/math">
                    <m:r>
                      <a:rPr lang="en" sz="19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" sz="1900" i="1" baseline="-25000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1600" dirty="0"/>
                  <a:t>) </a:t>
                </a:r>
                <a:r>
                  <a:rPr lang="en" sz="1900" dirty="0"/>
                  <a:t>is given by the Boltzmann distribution. </a:t>
                </a:r>
                <a:endParaRPr sz="1900" dirty="0"/>
              </a:p>
              <a:p>
                <a:pPr marL="381000" lvl="0" indent="-342900" algn="l" rtl="0">
                  <a:spcBef>
                    <a:spcPts val="0"/>
                  </a:spcBef>
                  <a:spcAft>
                    <a:spcPts val="0"/>
                  </a:spcAft>
                  <a:buSzPts val="3000"/>
                  <a:buFont typeface="Arial" panose="020B0604020202020204" pitchFamily="34" charset="0"/>
                  <a:buChar char="•"/>
                </a:pPr>
                <a:r>
                  <a:rPr lang="en" sz="1900" dirty="0"/>
                  <a:t>At </a:t>
                </a:r>
                <a14:m>
                  <m:oMath xmlns:m="http://schemas.openxmlformats.org/officeDocument/2006/math">
                    <m:r>
                      <a:rPr lang="en" sz="19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" sz="1900" i="1" dirty="0" smtClean="0">
                        <a:latin typeface="Cambria Math" panose="02040503050406030204" pitchFamily="18" charset="0"/>
                      </a:rPr>
                      <m:t>=398</m:t>
                    </m:r>
                    <m:r>
                      <a:rPr lang="en" sz="19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" sz="19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sz="1900" dirty="0"/>
                  <a:t>spins are evenly distributed </a:t>
                </a:r>
                <a:endParaRPr sz="1900" dirty="0"/>
              </a:p>
              <a:p>
                <a:pPr marL="908050" lvl="0" indent="-342900" algn="l" rtl="0">
                  <a:spcBef>
                    <a:spcPts val="0"/>
                  </a:spcBef>
                  <a:spcAft>
                    <a:spcPts val="0"/>
                  </a:spcAft>
                  <a:buSzPts val="19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" sz="1900" i="1" dirty="0" smtClean="0">
                        <a:latin typeface="Cambria Math" panose="02040503050406030204" pitchFamily="18" charset="0"/>
                      </a:rPr>
                      <m:t>𝑡h𝑒𝑟𝑚𝑎𝑙</m:t>
                    </m:r>
                    <m:r>
                      <a:rPr lang="en" sz="19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sz="19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" sz="1900" i="1" dirty="0" smtClean="0">
                        <a:latin typeface="Cambria Math" panose="02040503050406030204" pitchFamily="18" charset="0"/>
                      </a:rPr>
                      <m:t> &gt;&gt; ℏ</m:t>
                    </m:r>
                    <m:r>
                      <a:rPr lang="en" sz="1900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sz="1900" i="1" dirty="0" err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</a:p>
            </p:txBody>
          </p:sp>
        </mc:Choice>
        <mc:Fallback>
          <p:sp>
            <p:nvSpPr>
              <p:cNvPr id="495" name="Google Shape;495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09250" y="125275"/>
                <a:ext cx="4219800" cy="1583495"/>
              </a:xfrm>
              <a:prstGeom prst="rect">
                <a:avLst/>
              </a:prstGeom>
              <a:blipFill>
                <a:blip r:embed="rId5"/>
                <a:stretch>
                  <a:fillRect l="-4204" t="-17600" r="-1502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6" name="Google Shape;496;p45" title="Screenshot 2025-12-08 at 3.41.1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625" y="457197"/>
            <a:ext cx="3904501" cy="100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 title="Screenshot 2025-12-08 at 10.16.2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176" y="1393275"/>
            <a:ext cx="2398125" cy="8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504" name="Google Shape;504;p46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505" name="Google Shape;505;p46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pic>
        <p:nvPicPr>
          <p:cNvPr id="506" name="Google Shape;506;p46" title="Screenshot 2025-12-08 at 3.51.41 PM.png"/>
          <p:cNvPicPr preferRelativeResize="0"/>
          <p:nvPr/>
        </p:nvPicPr>
        <p:blipFill rotWithShape="1">
          <a:blip r:embed="rId3">
            <a:alphaModFix/>
          </a:blip>
          <a:srcRect t="9636" b="17799"/>
          <a:stretch/>
        </p:blipFill>
        <p:spPr>
          <a:xfrm>
            <a:off x="300975" y="540900"/>
            <a:ext cx="4057650" cy="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6" title="Screenshot 2025-12-08 at 3.57.2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025" y="3239846"/>
            <a:ext cx="2495550" cy="685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05D12F-7557-6563-33B3-0401A6CE5912}"/>
                  </a:ext>
                </a:extLst>
              </p:cNvPr>
              <p:cNvSpPr txBox="1"/>
              <p:nvPr/>
            </p:nvSpPr>
            <p:spPr>
              <a:xfrm>
                <a:off x="4572001" y="540900"/>
                <a:ext cx="4057650" cy="450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5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5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5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5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5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in external magnetic field B is given by the torque applied to M(t) by B.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endParaRPr lang="en-US" sz="2500" dirty="0">
                  <a:solidFill>
                    <a:schemeClr val="bg1"/>
                  </a:solidFill>
                </a:endParaRPr>
              </a:p>
              <a:p>
                <a:pPr>
                  <a:buClr>
                    <a:schemeClr val="bg1"/>
                  </a:buClr>
                </a:pPr>
                <a:endParaRPr lang="en-US" sz="2500" dirty="0">
                  <a:solidFill>
                    <a:schemeClr val="bg1"/>
                  </a:solidFill>
                </a:endParaRP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25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5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5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processes with frequency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sz="2500" dirty="0">
                    <a:solidFill>
                      <a:schemeClr val="bg1"/>
                    </a:solidFill>
                  </a:rPr>
                </a:br>
                <a:br>
                  <a:rPr lang="en-US" sz="2500" dirty="0">
                    <a:solidFill>
                      <a:schemeClr val="bg1"/>
                    </a:solidFill>
                  </a:rPr>
                </a:br>
                <a:endParaRPr 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05D12F-7557-6563-33B3-0401A6CE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540900"/>
                <a:ext cx="4057650" cy="4502771"/>
              </a:xfrm>
              <a:prstGeom prst="rect">
                <a:avLst/>
              </a:prstGeom>
              <a:blipFill>
                <a:blip r:embed="rId5"/>
                <a:stretch>
                  <a:fillRect l="-2500" r="-3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12" name="Google Shape;512;p4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62875" y="300952"/>
                <a:ext cx="8560500" cy="4382723"/>
              </a:xfrm>
              <a:prstGeom prst="rect">
                <a:avLst/>
              </a:prstGeom>
            </p:spPr>
            <p:txBody>
              <a:bodyPr spcFirstLastPara="1" wrap="square" lIns="0" tIns="0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100" dirty="0"/>
                  <a:t>In a completely stable system, </a:t>
                </a:r>
                <a14:m>
                  <m:oMath xmlns:m="http://schemas.openxmlformats.org/officeDocument/2006/math">
                    <m:r>
                      <a:rPr lang="en" sz="4100" b="1" i="1" dirty="0" smtClean="0">
                        <a:latin typeface="Cambria Math" panose="02040503050406030204" pitchFamily="18" charset="0"/>
                        <a:ea typeface="Urbanist"/>
                        <a:cs typeface="Urbanist"/>
                        <a:sym typeface="Urbanist"/>
                      </a:rPr>
                      <m:t>𝑴</m:t>
                    </m:r>
                  </m:oMath>
                </a14:m>
                <a:r>
                  <a:rPr lang="en" sz="4100" b="1" dirty="0">
                    <a:latin typeface="Urbanist"/>
                    <a:ea typeface="Urbanist"/>
                    <a:cs typeface="Urbanist"/>
                    <a:sym typeface="Urbanist"/>
                  </a:rPr>
                  <a:t> </a:t>
                </a:r>
                <a:r>
                  <a:rPr lang="en" sz="4100" dirty="0"/>
                  <a:t>would process around </a:t>
                </a:r>
                <a14:m>
                  <m:oMath xmlns:m="http://schemas.openxmlformats.org/officeDocument/2006/math">
                    <m:r>
                      <a:rPr lang="en" sz="4100" b="1" i="1" dirty="0" smtClean="0">
                        <a:latin typeface="Cambria Math" panose="02040503050406030204" pitchFamily="18" charset="0"/>
                        <a:ea typeface="Urbanist"/>
                        <a:cs typeface="Urbanist"/>
                        <a:sym typeface="Urbanist"/>
                      </a:rPr>
                      <m:t>𝑩</m:t>
                    </m:r>
                  </m:oMath>
                </a14:m>
                <a:r>
                  <a:rPr lang="en" sz="4100" b="1" dirty="0">
                    <a:latin typeface="Urbanist"/>
                    <a:ea typeface="Urbanist"/>
                    <a:cs typeface="Urbanist"/>
                    <a:sym typeface="Urbanist"/>
                  </a:rPr>
                  <a:t> </a:t>
                </a:r>
                <a:r>
                  <a:rPr lang="en" sz="4100" dirty="0"/>
                  <a:t>without decay. </a:t>
                </a:r>
                <a:br>
                  <a:rPr lang="en" sz="4100" dirty="0"/>
                </a:br>
                <a:br>
                  <a:rPr lang="en" sz="4100" dirty="0"/>
                </a:br>
                <a:r>
                  <a:rPr lang="en" sz="4100" dirty="0"/>
                  <a:t>Since “thermal equilibrium must be re-established,” the Bloch Equations give us a way to model how </a:t>
                </a:r>
                <a14:m>
                  <m:oMath xmlns:m="http://schemas.openxmlformats.org/officeDocument/2006/math">
                    <m:r>
                      <a:rPr lang="en" sz="4100" b="1" i="1" dirty="0" smtClean="0">
                        <a:latin typeface="Cambria Math" panose="02040503050406030204" pitchFamily="18" charset="0"/>
                        <a:ea typeface="Urbanist"/>
                        <a:cs typeface="Urbanist"/>
                        <a:sym typeface="Urbanist"/>
                      </a:rPr>
                      <m:t>𝑴</m:t>
                    </m:r>
                    <m:r>
                      <a:rPr lang="en" sz="4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sz="41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sz="4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sz="4100" dirty="0"/>
                  <a:t> returns to equilibrium. </a:t>
                </a:r>
                <a:endParaRPr sz="4100" dirty="0"/>
              </a:p>
            </p:txBody>
          </p:sp>
        </mc:Choice>
        <mc:Fallback>
          <p:sp>
            <p:nvSpPr>
              <p:cNvPr id="512" name="Google Shape;512;p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2875" y="300952"/>
                <a:ext cx="8560500" cy="4382723"/>
              </a:xfrm>
              <a:prstGeom prst="rect">
                <a:avLst/>
              </a:prstGeom>
              <a:blipFill>
                <a:blip r:embed="rId3"/>
                <a:stretch>
                  <a:fillRect l="-3556" t="-5491" r="-1778" b="-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Google Shape;513;p47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514" name="Google Shape;514;p47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515" name="Google Shape;515;p47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521" name="Google Shape;521;p48"/>
          <p:cNvSpPr txBox="1">
            <a:spLocks noGrp="1"/>
          </p:cNvSpPr>
          <p:nvPr>
            <p:ph type="subTitle" idx="6"/>
          </p:nvPr>
        </p:nvSpPr>
        <p:spPr>
          <a:xfrm>
            <a:off x="4728196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p:pic>
        <p:nvPicPr>
          <p:cNvPr id="523" name="Google Shape;523;p48" title="Screenshot 2025-12-08 at 4.02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5" y="228600"/>
            <a:ext cx="6056150" cy="41888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24" name="Google Shape;524;p4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620700" y="262000"/>
                <a:ext cx="2294700" cy="4696655"/>
              </a:xfrm>
              <a:prstGeom prst="rect">
                <a:avLst/>
              </a:prstGeom>
            </p:spPr>
            <p:txBody>
              <a:bodyPr spcFirstLastPara="1" wrap="square" lIns="0" tIns="0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" sz="22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" sz="2200" b="0" i="1" baseline="-25000" dirty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" sz="2200" dirty="0"/>
                  <a:t>: Spin-lattice relaxation rate constant (</a:t>
                </a:r>
                <a:r>
                  <a:rPr lang="en" sz="2200" b="1" dirty="0"/>
                  <a:t>how fast does the spin distribution return to Boltzmann</a:t>
                </a:r>
                <a:r>
                  <a:rPr lang="en" sz="2200" dirty="0"/>
                  <a:t>)</a:t>
                </a:r>
                <a:endParaRPr sz="2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" sz="22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" sz="2200" b="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" sz="2200" baseline="-25000" dirty="0"/>
                  <a:t> </a:t>
                </a:r>
                <a:r>
                  <a:rPr lang="en" sz="2200" dirty="0"/>
                  <a:t>: Spin-spin relaxation rate constant (</a:t>
                </a:r>
                <a:r>
                  <a:rPr lang="en" sz="2200" b="1" dirty="0"/>
                  <a:t>How fast do the spins relax in the plane transverse to </a:t>
                </a:r>
                <a14:m>
                  <m:oMath xmlns:m="http://schemas.openxmlformats.org/officeDocument/2006/math">
                    <m:r>
                      <a:rPr lang="en" sz="22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" sz="2200" dirty="0"/>
                  <a:t>)</a:t>
                </a:r>
                <a:endParaRPr sz="2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2200" dirty="0"/>
              </a:p>
            </p:txBody>
          </p:sp>
        </mc:Choice>
        <mc:Fallback>
          <p:sp>
            <p:nvSpPr>
              <p:cNvPr id="524" name="Google Shape;524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620700" y="262000"/>
                <a:ext cx="2294700" cy="4696655"/>
              </a:xfrm>
              <a:prstGeom prst="rect">
                <a:avLst/>
              </a:prstGeom>
              <a:blipFill>
                <a:blip r:embed="rId4"/>
                <a:stretch>
                  <a:fillRect l="-7692" t="-2695" r="-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 College</a:t>
            </a:r>
            <a:endParaRPr/>
          </a:p>
        </p:txBody>
      </p:sp>
      <p:sp>
        <p:nvSpPr>
          <p:cNvPr id="530" name="Google Shape;530;p49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 10</a:t>
            </a:r>
            <a:endParaRPr/>
          </a:p>
        </p:txBody>
      </p:sp>
      <p:sp>
        <p:nvSpPr>
          <p:cNvPr id="531" name="Google Shape;531;p49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Bellows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2" name="Google Shape;53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068775" y="1705350"/>
                <a:ext cx="2294700" cy="1243800"/>
              </a:xfrm>
              <a:prstGeom prst="rect">
                <a:avLst/>
              </a:prstGeom>
            </p:spPr>
            <p:txBody>
              <a:bodyPr spcFirstLastPara="1" wrap="square" lIns="0" tIns="0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/>
                  <a:t>Bloch Procession</a:t>
                </a:r>
                <a:endParaRPr sz="2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chemeClr val="accent5"/>
                    </a:solidFill>
                  </a:rPr>
                  <a:t>Green: </a:t>
                </a:r>
                <a14:m>
                  <m:oMath xmlns:m="http://schemas.openxmlformats.org/officeDocument/2006/math">
                    <m:r>
                      <a:rPr lang="en" sz="22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sz="2200" b="1" dirty="0">
                  <a:solidFill>
                    <a:schemeClr val="accent5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F0000"/>
                    </a:solidFill>
                  </a:rPr>
                  <a:t>Red: </a:t>
                </a:r>
                <a14:m>
                  <m:oMath xmlns:m="http://schemas.openxmlformats.org/officeDocument/2006/math">
                    <m:r>
                      <a:rPr lang="en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" sz="22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sz="22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32" name="Google Shape;53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68775" y="1705350"/>
                <a:ext cx="2294700" cy="1243800"/>
              </a:xfrm>
              <a:prstGeom prst="rect">
                <a:avLst/>
              </a:prstGeom>
              <a:blipFill>
                <a:blip r:embed="rId3"/>
                <a:stretch>
                  <a:fillRect l="-7735" t="-11111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3" name="Google Shape;5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38" y="228600"/>
            <a:ext cx="5828232" cy="43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1397</Words>
  <Application>Microsoft Macintosh PowerPoint</Application>
  <PresentationFormat>On-screen Show (16:9)</PresentationFormat>
  <Paragraphs>148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Urbanist</vt:lpstr>
      <vt:lpstr>Urbanist SemiBold</vt:lpstr>
      <vt:lpstr>Urbanist Medium</vt:lpstr>
      <vt:lpstr>Dark Particles</vt:lpstr>
      <vt:lpstr>BLOCH EQUATION COMPUTATIONAL SIMULATION AND LOW FIELD STRENGTH NMR</vt:lpstr>
      <vt:lpstr>Content</vt:lpstr>
      <vt:lpstr>Fundamental particles have “Spin.”  Spin can be measured in x,y, and z directions.  The nuclei of atoms also have spin. </vt:lpstr>
      <vt:lpstr>Spin state can be represented as a linear combination of x,y, and z spin wavefunctions. Represented as vectors with head on a unit sphere.  Bloch Sphere</vt:lpstr>
      <vt:lpstr>The relative population of protons in spin state m (Nm ) is given by the Boltzmann distribution.  At T=398K spins are evenly distributed  thermal E &gt;&gt; ℏmγ </vt:lpstr>
      <vt:lpstr>PowerPoint Presentation</vt:lpstr>
      <vt:lpstr>In a completely stable system, M would process around B without decay.   Since “thermal equilibrium must be re-established,” the Bloch Equations give us a way to model how M(t) returns to equilibrium. </vt:lpstr>
      <vt:lpstr>R1 : Spin-lattice relaxation rate constant (how fast does the spin distribution return to Boltzmann)  R2 : Spin-spin relaxation rate constant (How fast do the spins relax in the plane transverse to B) </vt:lpstr>
      <vt:lpstr>Bloch Procession  Green: M Red: B0</vt:lpstr>
      <vt:lpstr>How can we use Bloch Procession to study molecules?</vt:lpstr>
      <vt:lpstr>PowerPoint Presentation</vt:lpstr>
      <vt:lpstr>Fast Fourier Transform (FFT) of Free Induction Decay (FID) signal is the NMR spectrum. Its peaks reveal the chemical structure of a given molecule. </vt:lpstr>
      <vt:lpstr>Computational Bloch Equation/NMR Simulator</vt:lpstr>
      <vt:lpstr>Flow Chart of Code</vt:lpstr>
      <vt:lpstr>PowerPoint Presentation</vt:lpstr>
      <vt:lpstr>Physical Attempt</vt:lpstr>
      <vt:lpstr>Clockwise from top left: control Box, coil with water sample, amplifier and oscilloscope detector</vt:lpstr>
      <vt:lpstr>PowerPoint Presentation</vt:lpstr>
      <vt:lpstr>PowerPoint Presentation</vt:lpstr>
      <vt:lpstr>Acknowledgements - Khaled: Thank you for spending so many hours advising me in this project and for providing wisdom and support throughout the journey - Andrew: Thank you for helping me clarify my ideas and realize what was possible for this project.  - Professor Park and Professor Xu: Thank you for showing how magical and beautiful Quantum Mechanics is and for inspiring all of this work.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Bellows, Abel Weiner</cp:lastModifiedBy>
  <cp:revision>2</cp:revision>
  <dcterms:modified xsi:type="dcterms:W3CDTF">2025-12-09T04:34:49Z</dcterms:modified>
</cp:coreProperties>
</file>